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2.jpeg" ContentType="image/jpeg"/>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media/image3.jpeg" ContentType="image/jpeg"/>
  <Override PartName="/ppt/media/image4.jpeg" ContentType="image/jpeg"/>
  <Override PartName="/ppt/media/image5.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9144000" cy="6858000"/>
  <p:notesSz cx="6858000" cy="9144000"/>
  <p:defaultTextStyle>
    <a:lvl1pPr>
      <a:defRPr sz="2400">
        <a:latin typeface="Arial"/>
        <a:ea typeface="Arial"/>
        <a:cs typeface="Arial"/>
        <a:sym typeface="Arial"/>
      </a:defRPr>
    </a:lvl1pPr>
    <a:lvl2pPr indent="457200">
      <a:defRPr sz="2400">
        <a:latin typeface="Arial"/>
        <a:ea typeface="Arial"/>
        <a:cs typeface="Arial"/>
        <a:sym typeface="Arial"/>
      </a:defRPr>
    </a:lvl2pPr>
    <a:lvl3pPr indent="914400">
      <a:defRPr sz="2400">
        <a:latin typeface="Arial"/>
        <a:ea typeface="Arial"/>
        <a:cs typeface="Arial"/>
        <a:sym typeface="Arial"/>
      </a:defRPr>
    </a:lvl3pPr>
    <a:lvl4pPr indent="1371600">
      <a:defRPr sz="2400">
        <a:latin typeface="Arial"/>
        <a:ea typeface="Arial"/>
        <a:cs typeface="Arial"/>
        <a:sym typeface="Arial"/>
      </a:defRPr>
    </a:lvl4pPr>
    <a:lvl5pPr indent="1828800">
      <a:defRPr sz="2400">
        <a:latin typeface="Arial"/>
        <a:ea typeface="Arial"/>
        <a:cs typeface="Arial"/>
        <a:sym typeface="Arial"/>
      </a:defRPr>
    </a:lvl5pPr>
    <a:lvl6pPr>
      <a:defRPr sz="2400">
        <a:latin typeface="Arial"/>
        <a:ea typeface="Arial"/>
        <a:cs typeface="Arial"/>
        <a:sym typeface="Arial"/>
      </a:defRPr>
    </a:lvl6pPr>
    <a:lvl7pPr>
      <a:defRPr sz="2400">
        <a:latin typeface="Arial"/>
        <a:ea typeface="Arial"/>
        <a:cs typeface="Arial"/>
        <a:sym typeface="Arial"/>
      </a:defRPr>
    </a:lvl7pPr>
    <a:lvl8pPr>
      <a:defRPr sz="2400">
        <a:latin typeface="Arial"/>
        <a:ea typeface="Arial"/>
        <a:cs typeface="Arial"/>
        <a:sym typeface="Arial"/>
      </a:defRPr>
    </a:lvl8pPr>
    <a:lvl9pPr>
      <a:defRPr sz="2400">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b="def" i="def"/>
      <a:tcStyle>
        <a:tcBdr/>
        <a:fill>
          <a:solidFill>
            <a:srgbClr val="F3F9FA"/>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b="def" i="def"/>
      <a:tcStyle>
        <a:tcBdr/>
        <a:fill>
          <a:solidFill>
            <a:srgbClr val="E7E7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7"/>
          <p:cNvSpPr/>
          <p:nvPr>
            <p:ph type="sldImg"/>
          </p:nvPr>
        </p:nvSpPr>
        <p:spPr>
          <a:xfrm>
            <a:off x="1143000" y="685800"/>
            <a:ext cx="4572000" cy="3429000"/>
          </a:xfrm>
          <a:prstGeom prst="rect">
            <a:avLst/>
          </a:prstGeom>
        </p:spPr>
        <p:txBody>
          <a:bodyPr/>
          <a:lstStyle/>
          <a:p>
            <a:pPr lvl="0"/>
          </a:p>
        </p:txBody>
      </p:sp>
      <p:sp>
        <p:nvSpPr>
          <p:cNvPr id="8" name="Shape 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 name="Shape 13"/>
          <p:cNvSpPr/>
          <p:nvPr>
            <p:ph type="sldImg"/>
          </p:nvPr>
        </p:nvSpPr>
        <p:spPr>
          <a:prstGeom prst="rect">
            <a:avLst/>
          </a:prstGeom>
        </p:spPr>
        <p:txBody>
          <a:bodyPr/>
          <a:lstStyle/>
          <a:p>
            <a:pPr lvl="0"/>
          </a:p>
        </p:txBody>
      </p:sp>
      <p:sp>
        <p:nvSpPr>
          <p:cNvPr id="14" name="Shape 14"/>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 359 in textbook.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sldImg"/>
          </p:nvPr>
        </p:nvSpPr>
        <p:spPr>
          <a:prstGeom prst="rect">
            <a:avLst/>
          </a:prstGeom>
        </p:spPr>
        <p:txBody>
          <a:bodyPr/>
          <a:lstStyle/>
          <a:p>
            <a:pPr lvl="0"/>
          </a:p>
        </p:txBody>
      </p:sp>
      <p:sp>
        <p:nvSpPr>
          <p:cNvPr id="108" name="Shape 108"/>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 365 in textbook.</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sldImg"/>
          </p:nvPr>
        </p:nvSpPr>
        <p:spPr>
          <a:prstGeom prst="rect">
            <a:avLst/>
          </a:prstGeom>
        </p:spPr>
        <p:txBody>
          <a:bodyPr/>
          <a:lstStyle/>
          <a:p>
            <a:pPr lvl="0"/>
          </a:p>
        </p:txBody>
      </p:sp>
      <p:sp>
        <p:nvSpPr>
          <p:cNvPr id="115" name="Shape 115"/>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pages 365 and 366 in textbook.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sldImg"/>
          </p:nvPr>
        </p:nvSpPr>
        <p:spPr>
          <a:prstGeom prst="rect">
            <a:avLst/>
          </a:prstGeom>
        </p:spPr>
        <p:txBody>
          <a:bodyPr/>
          <a:lstStyle/>
          <a:p>
            <a:pPr lvl="0"/>
          </a:p>
        </p:txBody>
      </p:sp>
      <p:sp>
        <p:nvSpPr>
          <p:cNvPr id="122" name="Shape 122"/>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 365 in textbook.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sldImg"/>
          </p:nvPr>
        </p:nvSpPr>
        <p:spPr>
          <a:prstGeom prst="rect">
            <a:avLst/>
          </a:prstGeom>
        </p:spPr>
        <p:txBody>
          <a:bodyPr/>
          <a:lstStyle/>
          <a:p>
            <a:pPr lvl="0"/>
          </a:p>
        </p:txBody>
      </p:sp>
      <p:sp>
        <p:nvSpPr>
          <p:cNvPr id="129" name="Shape 129"/>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 365 in textbook.</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sldImg"/>
          </p:nvPr>
        </p:nvSpPr>
        <p:spPr>
          <a:prstGeom prst="rect">
            <a:avLst/>
          </a:prstGeom>
        </p:spPr>
        <p:txBody>
          <a:bodyPr/>
          <a:lstStyle/>
          <a:p>
            <a:pPr lvl="0"/>
          </a:p>
        </p:txBody>
      </p:sp>
      <p:sp>
        <p:nvSpPr>
          <p:cNvPr id="136" name="Shape 136"/>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pages 365 and 366 in textbook.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sldImg"/>
          </p:nvPr>
        </p:nvSpPr>
        <p:spPr>
          <a:prstGeom prst="rect">
            <a:avLst/>
          </a:prstGeom>
        </p:spPr>
        <p:txBody>
          <a:bodyPr/>
          <a:lstStyle/>
          <a:p>
            <a:pPr lvl="0"/>
          </a:p>
        </p:txBody>
      </p:sp>
      <p:sp>
        <p:nvSpPr>
          <p:cNvPr id="143" name="Shape 143"/>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pages 365 and 366 in textbook.</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sldImg"/>
          </p:nvPr>
        </p:nvSpPr>
        <p:spPr>
          <a:prstGeom prst="rect">
            <a:avLst/>
          </a:prstGeom>
        </p:spPr>
        <p:txBody>
          <a:bodyPr/>
          <a:lstStyle/>
          <a:p>
            <a:pPr lvl="0"/>
          </a:p>
        </p:txBody>
      </p:sp>
      <p:sp>
        <p:nvSpPr>
          <p:cNvPr id="149" name="Shape 149"/>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 371 in textbook.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 name="Shape 25"/>
          <p:cNvSpPr/>
          <p:nvPr>
            <p:ph type="sldImg"/>
          </p:nvPr>
        </p:nvSpPr>
        <p:spPr>
          <a:prstGeom prst="rect">
            <a:avLst/>
          </a:prstGeom>
        </p:spPr>
        <p:txBody>
          <a:bodyPr/>
          <a:lstStyle/>
          <a:p>
            <a:pPr lvl="0"/>
          </a:p>
        </p:txBody>
      </p:sp>
      <p:sp>
        <p:nvSpPr>
          <p:cNvPr id="26" name="Shape 26"/>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 359 in textbook.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ph type="sldImg"/>
          </p:nvPr>
        </p:nvSpPr>
        <p:spPr>
          <a:prstGeom prst="rect">
            <a:avLst/>
          </a:prstGeom>
        </p:spPr>
        <p:txBody>
          <a:bodyPr/>
          <a:lstStyle/>
          <a:p>
            <a:pPr lvl="0"/>
          </a:p>
        </p:txBody>
      </p:sp>
      <p:sp>
        <p:nvSpPr>
          <p:cNvPr id="32" name="Shape 32"/>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 359 in textbook.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sldImg"/>
          </p:nvPr>
        </p:nvSpPr>
        <p:spPr>
          <a:prstGeom prst="rect">
            <a:avLst/>
          </a:prstGeom>
        </p:spPr>
        <p:txBody>
          <a:bodyPr/>
          <a:lstStyle/>
          <a:p>
            <a:pPr lvl="0"/>
          </a:p>
        </p:txBody>
      </p:sp>
      <p:sp>
        <p:nvSpPr>
          <p:cNvPr id="38" name="Shape 38"/>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 361 in textbook.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sldImg"/>
          </p:nvPr>
        </p:nvSpPr>
        <p:spPr>
          <a:prstGeom prst="rect">
            <a:avLst/>
          </a:prstGeom>
        </p:spPr>
        <p:txBody>
          <a:bodyPr/>
          <a:lstStyle/>
          <a:p>
            <a:pPr lvl="0"/>
          </a:p>
        </p:txBody>
      </p:sp>
      <p:sp>
        <p:nvSpPr>
          <p:cNvPr id="46" name="Shape 46"/>
          <p:cNvSpPr/>
          <p:nvPr>
            <p:ph type="body" sz="quarter" idx="1"/>
          </p:nvPr>
        </p:nvSpPr>
        <p:spPr>
          <a:prstGeom prst="rect">
            <a:avLst/>
          </a:prstGeom>
        </p:spPr>
        <p:txBody>
          <a:bodyPr/>
          <a:lstStyle/>
          <a:p>
            <a:pPr lvl="0" defTabSz="914400">
              <a:lnSpc>
                <a:spcPct val="100000"/>
              </a:lnSpc>
              <a:spcBef>
                <a:spcPts val="400"/>
              </a:spcBef>
              <a:defRPr sz="1800"/>
            </a:pPr>
            <a:r>
              <a:rPr sz="1200">
                <a:latin typeface="Arial"/>
                <a:ea typeface="Arial"/>
                <a:cs typeface="Arial"/>
                <a:sym typeface="Arial"/>
              </a:rPr>
              <a:t>See pages 361 and 362 in textbook.</a:t>
            </a:r>
            <a:endParaRPr sz="1200">
              <a:latin typeface="Arial"/>
              <a:ea typeface="Arial"/>
              <a:cs typeface="Arial"/>
              <a:sym typeface="Arial"/>
            </a:endParaRPr>
          </a:p>
          <a:p>
            <a:pPr lvl="0" defTabSz="914400">
              <a:lnSpc>
                <a:spcPct val="100000"/>
              </a:lnSpc>
              <a:spcBef>
                <a:spcPts val="400"/>
              </a:spcBef>
              <a:defRPr sz="1800"/>
            </a:pPr>
            <a:r>
              <a:rPr sz="1200">
                <a:latin typeface="Arial"/>
                <a:ea typeface="Arial"/>
                <a:cs typeface="Arial"/>
                <a:sym typeface="Arial"/>
              </a:rPr>
              <a:t>The next slide indicates the point and the support in the paragraph.</a:t>
            </a:r>
            <a:endParaRPr sz="1200">
              <a:latin typeface="Arial"/>
              <a:ea typeface="Arial"/>
              <a:cs typeface="Arial"/>
              <a:sym typeface="Arial"/>
            </a:endParaRPr>
          </a:p>
          <a:p>
            <a:pPr lvl="0" defTabSz="914400">
              <a:lnSpc>
                <a:spcPct val="100000"/>
              </a:lnSpc>
              <a:spcBef>
                <a:spcPts val="400"/>
              </a:spcBef>
              <a:defRPr sz="1800"/>
            </a:pPr>
            <a:endParaRPr sz="12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sldImg"/>
          </p:nvPr>
        </p:nvSpPr>
        <p:spPr>
          <a:prstGeom prst="rect">
            <a:avLst/>
          </a:prstGeom>
        </p:spPr>
        <p:txBody>
          <a:bodyPr/>
          <a:lstStyle/>
          <a:p>
            <a:pPr lvl="0"/>
          </a:p>
        </p:txBody>
      </p:sp>
      <p:sp>
        <p:nvSpPr>
          <p:cNvPr id="63" name="Shape 63"/>
          <p:cNvSpPr/>
          <p:nvPr>
            <p:ph type="body" sz="quarter" idx="1"/>
          </p:nvPr>
        </p:nvSpPr>
        <p:spPr>
          <a:prstGeom prst="rect">
            <a:avLst/>
          </a:prstGeom>
        </p:spPr>
        <p:txBody>
          <a:bodyPr/>
          <a:lstStyle/>
          <a:p>
            <a:pPr lvl="0" defTabSz="914400">
              <a:lnSpc>
                <a:spcPct val="100000"/>
              </a:lnSpc>
              <a:spcBef>
                <a:spcPts val="400"/>
              </a:spcBef>
              <a:defRPr sz="1800"/>
            </a:pPr>
            <a:r>
              <a:rPr sz="1200">
                <a:latin typeface="Arial"/>
                <a:ea typeface="Arial"/>
                <a:cs typeface="Arial"/>
                <a:sym typeface="Arial"/>
              </a:rPr>
              <a:t>See pages 361 and 362 in textbook.</a:t>
            </a:r>
            <a:endParaRPr sz="1200">
              <a:latin typeface="Arial"/>
              <a:ea typeface="Arial"/>
              <a:cs typeface="Arial"/>
              <a:sym typeface="Arial"/>
            </a:endParaRPr>
          </a:p>
          <a:p>
            <a:pPr lvl="0" defTabSz="914400">
              <a:lnSpc>
                <a:spcPct val="100000"/>
              </a:lnSpc>
              <a:spcBef>
                <a:spcPts val="400"/>
              </a:spcBef>
              <a:defRPr sz="1800"/>
            </a:pPr>
            <a:r>
              <a:rPr sz="1200">
                <a:latin typeface="Arial"/>
                <a:ea typeface="Arial"/>
                <a:cs typeface="Arial"/>
                <a:sym typeface="Arial"/>
              </a:rPr>
              <a:t>ANSWER: </a:t>
            </a:r>
            <a:r>
              <a:rPr sz="700">
                <a:solidFill>
                  <a:srgbClr val="1350B2"/>
                </a:solidFill>
                <a:latin typeface="Tahoma"/>
                <a:ea typeface="Tahoma"/>
                <a:cs typeface="Tahoma"/>
                <a:sym typeface="Tahoma"/>
              </a:rPr>
              <a:t>Point:</a:t>
            </a:r>
            <a:r>
              <a:rPr b="1" sz="700">
                <a:solidFill>
                  <a:srgbClr val="1350B2"/>
                </a:solidFill>
                <a:latin typeface="Tahoma"/>
                <a:ea typeface="Tahoma"/>
                <a:cs typeface="Tahoma"/>
                <a:sym typeface="Tahoma"/>
              </a:rPr>
              <a:t> </a:t>
            </a:r>
            <a:r>
              <a:rPr i="1" sz="700">
                <a:solidFill>
                  <a:srgbClr val="1350B2"/>
                </a:solidFill>
                <a:latin typeface="Times"/>
                <a:ea typeface="Times"/>
                <a:cs typeface="Times"/>
                <a:sym typeface="Times"/>
              </a:rPr>
              <a:t>According to Carl Rogers, a growth-promoting climate for people requires three conditions.</a:t>
            </a:r>
            <a:endParaRPr i="1" sz="700">
              <a:solidFill>
                <a:srgbClr val="1350B2"/>
              </a:solidFill>
              <a:latin typeface="Times"/>
              <a:ea typeface="Times"/>
              <a:cs typeface="Times"/>
              <a:sym typeface="Times"/>
            </a:endParaRPr>
          </a:p>
          <a:p>
            <a:pPr lvl="0" defTabSz="914400">
              <a:lnSpc>
                <a:spcPct val="100000"/>
              </a:lnSpc>
              <a:defRPr sz="1800"/>
            </a:pPr>
            <a:r>
              <a:rPr sz="700">
                <a:solidFill>
                  <a:srgbClr val="800040"/>
                </a:solidFill>
                <a:latin typeface="Tahoma"/>
                <a:ea typeface="Tahoma"/>
                <a:cs typeface="Tahoma"/>
                <a:sym typeface="Tahoma"/>
              </a:rPr>
              <a:t>Support:</a:t>
            </a:r>
            <a:endParaRPr sz="700">
              <a:solidFill>
                <a:srgbClr val="800040"/>
              </a:solidFill>
              <a:latin typeface="Tahoma"/>
              <a:ea typeface="Tahoma"/>
              <a:cs typeface="Tahoma"/>
              <a:sym typeface="Tahoma"/>
            </a:endParaRPr>
          </a:p>
          <a:p>
            <a:pPr lvl="0" defTabSz="914400">
              <a:lnSpc>
                <a:spcPct val="100000"/>
              </a:lnSpc>
              <a:defRPr sz="1800"/>
            </a:pPr>
            <a:r>
              <a:rPr i="1" sz="700">
                <a:solidFill>
                  <a:srgbClr val="800040"/>
                </a:solidFill>
                <a:latin typeface="Times"/>
                <a:ea typeface="Times"/>
                <a:cs typeface="Times"/>
                <a:sym typeface="Times"/>
              </a:rPr>
              <a:t>1.</a:t>
            </a:r>
            <a:r>
              <a:rPr sz="700">
                <a:solidFill>
                  <a:srgbClr val="800040"/>
                </a:solidFill>
                <a:latin typeface="Tahoma"/>
                <a:ea typeface="Tahoma"/>
                <a:cs typeface="Tahoma"/>
                <a:sym typeface="Tahoma"/>
              </a:rPr>
              <a:t> </a:t>
            </a:r>
            <a:r>
              <a:rPr i="1" sz="700">
                <a:solidFill>
                  <a:srgbClr val="800040"/>
                </a:solidFill>
                <a:latin typeface="Times"/>
                <a:ea typeface="Times"/>
                <a:cs typeface="Times"/>
                <a:sym typeface="Times"/>
              </a:rPr>
              <a:t>Genuineness—dropping false faces and being open with one’s feelings </a:t>
            </a:r>
            <a:endParaRPr i="1" sz="700">
              <a:solidFill>
                <a:srgbClr val="800040"/>
              </a:solidFill>
              <a:latin typeface="Times"/>
              <a:ea typeface="Times"/>
              <a:cs typeface="Times"/>
              <a:sym typeface="Times"/>
            </a:endParaRPr>
          </a:p>
          <a:p>
            <a:pPr lvl="0" defTabSz="914400">
              <a:lnSpc>
                <a:spcPct val="100000"/>
              </a:lnSpc>
              <a:defRPr sz="1800"/>
            </a:pPr>
            <a:r>
              <a:rPr i="1" sz="700">
                <a:solidFill>
                  <a:srgbClr val="800040"/>
                </a:solidFill>
                <a:latin typeface="Times"/>
                <a:ea typeface="Times"/>
                <a:cs typeface="Times"/>
                <a:sym typeface="Times"/>
              </a:rPr>
              <a:t>2. Unconditional positive regard—total acceptance of another person</a:t>
            </a:r>
            <a:endParaRPr i="1" sz="700">
              <a:solidFill>
                <a:srgbClr val="800040"/>
              </a:solidFill>
              <a:latin typeface="Times"/>
              <a:ea typeface="Times"/>
              <a:cs typeface="Times"/>
              <a:sym typeface="Times"/>
            </a:endParaRPr>
          </a:p>
          <a:p>
            <a:pPr lvl="0" defTabSz="914400">
              <a:lnSpc>
                <a:spcPct val="100000"/>
              </a:lnSpc>
              <a:defRPr sz="1800"/>
            </a:pPr>
            <a:r>
              <a:rPr i="1" sz="700">
                <a:solidFill>
                  <a:srgbClr val="800040"/>
                </a:solidFill>
                <a:latin typeface="Times"/>
                <a:ea typeface="Times"/>
                <a:cs typeface="Times"/>
                <a:sym typeface="Times"/>
              </a:rPr>
              <a:t>3. Being empathic—nonjudgmentally reflecting our feelings and meanings </a:t>
            </a:r>
            <a:endParaRPr sz="1200">
              <a:latin typeface="Arial"/>
              <a:ea typeface="Arial"/>
              <a:cs typeface="Arial"/>
              <a:sym typeface="Arial"/>
            </a:endParaRPr>
          </a:p>
          <a:p>
            <a:pPr lvl="0" defTabSz="914400">
              <a:lnSpc>
                <a:spcPct val="100000"/>
              </a:lnSpc>
              <a:spcBef>
                <a:spcPts val="400"/>
              </a:spcBef>
              <a:defRPr sz="1800"/>
            </a:pPr>
            <a:r>
              <a:rPr sz="1200">
                <a:latin typeface="Arial"/>
                <a:ea typeface="Arial"/>
                <a:cs typeface="Arial"/>
                <a:sym typeface="Arial"/>
              </a:rPr>
              <a:t>The next slide shows the point and support.</a:t>
            </a:r>
            <a:endParaRPr sz="1200">
              <a:latin typeface="Arial"/>
              <a:ea typeface="Arial"/>
              <a:cs typeface="Arial"/>
              <a:sym typeface="Arial"/>
            </a:endParaRPr>
          </a:p>
          <a:p>
            <a:pPr lvl="0" defTabSz="914400">
              <a:lnSpc>
                <a:spcPct val="100000"/>
              </a:lnSpc>
              <a:spcBef>
                <a:spcPts val="400"/>
              </a:spcBef>
              <a:defRPr sz="1800"/>
            </a:pPr>
            <a:endParaRPr sz="12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sldImg"/>
          </p:nvPr>
        </p:nvSpPr>
        <p:spPr>
          <a:prstGeom prst="rect">
            <a:avLst/>
          </a:prstGeom>
        </p:spPr>
        <p:txBody>
          <a:bodyPr/>
          <a:lstStyle/>
          <a:p>
            <a:pPr lvl="0"/>
          </a:p>
        </p:txBody>
      </p:sp>
      <p:sp>
        <p:nvSpPr>
          <p:cNvPr id="78" name="Shape 78"/>
          <p:cNvSpPr/>
          <p:nvPr>
            <p:ph type="body" sz="quarter" idx="1"/>
          </p:nvPr>
        </p:nvSpPr>
        <p:spPr>
          <a:prstGeom prst="rect">
            <a:avLst/>
          </a:prstGeom>
        </p:spPr>
        <p:txBody>
          <a:bodyPr/>
          <a:lstStyle/>
          <a:p>
            <a:pPr lvl="0" defTabSz="914400">
              <a:lnSpc>
                <a:spcPct val="100000"/>
              </a:lnSpc>
              <a:spcBef>
                <a:spcPts val="400"/>
              </a:spcBef>
              <a:defRPr sz="1800"/>
            </a:pPr>
            <a:r>
              <a:rPr sz="1200">
                <a:latin typeface="Arial"/>
                <a:ea typeface="Arial"/>
                <a:cs typeface="Arial"/>
                <a:sym typeface="Arial"/>
              </a:rPr>
              <a:t>See pages 361 and 362 in textbook.</a:t>
            </a:r>
            <a:endParaRPr sz="1200">
              <a:latin typeface="Arial"/>
              <a:ea typeface="Arial"/>
              <a:cs typeface="Arial"/>
              <a:sym typeface="Arial"/>
            </a:endParaRPr>
          </a:p>
          <a:p>
            <a:pPr lvl="0" defTabSz="914400">
              <a:lnSpc>
                <a:spcPct val="100000"/>
              </a:lnSpc>
              <a:spcBef>
                <a:spcPts val="400"/>
              </a:spcBef>
              <a:defRPr sz="1800"/>
            </a:pPr>
            <a:endParaRPr sz="1200">
              <a:latin typeface="Arial"/>
              <a:ea typeface="Arial"/>
              <a:cs typeface="Arial"/>
              <a:sym typeface="Arial"/>
            </a:endParaRPr>
          </a:p>
          <a:p>
            <a:pPr lvl="0" defTabSz="914400">
              <a:lnSpc>
                <a:spcPct val="100000"/>
              </a:lnSpc>
              <a:spcBef>
                <a:spcPts val="400"/>
              </a:spcBef>
              <a:defRPr sz="1800"/>
            </a:pPr>
            <a:endParaRPr sz="12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sldImg"/>
          </p:nvPr>
        </p:nvSpPr>
        <p:spPr>
          <a:prstGeom prst="rect">
            <a:avLst/>
          </a:prstGeom>
        </p:spPr>
        <p:txBody>
          <a:bodyPr/>
          <a:lstStyle/>
          <a:p>
            <a:pPr lvl="0"/>
          </a:p>
        </p:txBody>
      </p:sp>
      <p:sp>
        <p:nvSpPr>
          <p:cNvPr id="96" name="Shape 96"/>
          <p:cNvSpPr/>
          <p:nvPr>
            <p:ph type="body" sz="quarter" idx="1"/>
          </p:nvPr>
        </p:nvSpPr>
        <p:spPr>
          <a:prstGeom prst="rect">
            <a:avLst/>
          </a:prstGeom>
        </p:spPr>
        <p:txBody>
          <a:bodyPr/>
          <a:lstStyle/>
          <a:p>
            <a:pPr lvl="0" defTabSz="914400">
              <a:lnSpc>
                <a:spcPct val="100000"/>
              </a:lnSpc>
              <a:spcBef>
                <a:spcPts val="400"/>
              </a:spcBef>
              <a:defRPr sz="1800"/>
            </a:pPr>
            <a:r>
              <a:rPr sz="1200">
                <a:latin typeface="Arial"/>
                <a:ea typeface="Arial"/>
                <a:cs typeface="Arial"/>
                <a:sym typeface="Arial"/>
              </a:rPr>
              <a:t>See pages 361 and 362 in textbook.</a:t>
            </a:r>
            <a:endParaRPr sz="1200">
              <a:latin typeface="Arial"/>
              <a:ea typeface="Arial"/>
              <a:cs typeface="Arial"/>
              <a:sym typeface="Arial"/>
            </a:endParaRPr>
          </a:p>
          <a:p>
            <a:pPr lvl="0" defTabSz="914400">
              <a:lnSpc>
                <a:spcPct val="100000"/>
              </a:lnSpc>
              <a:spcBef>
                <a:spcPts val="400"/>
              </a:spcBef>
              <a:defRPr sz="1800"/>
            </a:pPr>
            <a:endParaRPr sz="1200">
              <a:latin typeface="Arial"/>
              <a:ea typeface="Arial"/>
              <a:cs typeface="Arial"/>
              <a:sym typeface="Arial"/>
            </a:endParaRPr>
          </a:p>
          <a:p>
            <a:pPr lvl="0" defTabSz="914400">
              <a:lnSpc>
                <a:spcPct val="100000"/>
              </a:lnSpc>
              <a:spcBef>
                <a:spcPts val="400"/>
              </a:spcBef>
              <a:defRPr sz="1800"/>
            </a:pPr>
            <a:endParaRPr sz="12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sldImg"/>
          </p:nvPr>
        </p:nvSpPr>
        <p:spPr>
          <a:prstGeom prst="rect">
            <a:avLst/>
          </a:prstGeom>
        </p:spPr>
        <p:txBody>
          <a:bodyPr/>
          <a:lstStyle/>
          <a:p>
            <a:pPr lvl="0"/>
          </a:p>
        </p:txBody>
      </p:sp>
      <p:sp>
        <p:nvSpPr>
          <p:cNvPr id="102" name="Shape 102"/>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See page 365 in textbook.</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4" name="Shape 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0">
    <p:bg>
      <p:bgPr>
        <a:gradFill flip="none" rotWithShape="1">
          <a:gsLst>
            <a:gs pos="0">
              <a:srgbClr val="000000"/>
            </a:gs>
            <a:gs pos="100000">
              <a:srgbClr val="579AB0"/>
            </a:gs>
          </a:gsLst>
          <a:lin ang="8100000" scaled="0"/>
        </a:gradFill>
      </p:bgPr>
    </p:bg>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AFD2FE"/>
            </a:gs>
          </a:gsLst>
          <a:lin ang="16200000" scaled="0"/>
        </a:gra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8400"/>
            <a:ext cx="1905000" cy="288824"/>
          </a:xfrm>
          <a:prstGeom prst="rect">
            <a:avLst/>
          </a:prstGeom>
          <a:ln w="12700">
            <a:miter lim="400000"/>
          </a:ln>
        </p:spPr>
        <p:txBody>
          <a:bodyPr lIns="45719" rIns="45719">
            <a:spAutoFit/>
          </a:bodyPr>
          <a:lstStyle>
            <a:lvl1pPr algn="r">
              <a:defRPr sz="1400"/>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spd="med" advClick="1"/>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indent="457200" algn="ctr">
        <a:defRPr sz="4400">
          <a:latin typeface="Arial"/>
          <a:ea typeface="Arial"/>
          <a:cs typeface="Arial"/>
          <a:sym typeface="Arial"/>
        </a:defRPr>
      </a:lvl6pPr>
      <a:lvl7pPr indent="914400" algn="ctr">
        <a:defRPr sz="4400">
          <a:latin typeface="Arial"/>
          <a:ea typeface="Arial"/>
          <a:cs typeface="Arial"/>
          <a:sym typeface="Arial"/>
        </a:defRPr>
      </a:lvl7pPr>
      <a:lvl8pPr indent="1371600" algn="ctr">
        <a:defRPr sz="4400">
          <a:latin typeface="Arial"/>
          <a:ea typeface="Arial"/>
          <a:cs typeface="Arial"/>
          <a:sym typeface="Arial"/>
        </a:defRPr>
      </a:lvl8pPr>
      <a:lvl9pPr indent="1828800"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indent="457200" algn="r">
        <a:defRPr sz="1400">
          <a:solidFill>
            <a:schemeClr val="tx1"/>
          </a:solidFill>
          <a:latin typeface="+mn-lt"/>
          <a:ea typeface="+mn-ea"/>
          <a:cs typeface="+mn-cs"/>
          <a:sym typeface="Arial"/>
        </a:defRPr>
      </a:lvl2pPr>
      <a:lvl3pPr indent="914400" algn="r">
        <a:defRPr sz="1400">
          <a:solidFill>
            <a:schemeClr val="tx1"/>
          </a:solidFill>
          <a:latin typeface="+mn-lt"/>
          <a:ea typeface="+mn-ea"/>
          <a:cs typeface="+mn-cs"/>
          <a:sym typeface="Arial"/>
        </a:defRPr>
      </a:lvl3pPr>
      <a:lvl4pPr indent="1371600" algn="r">
        <a:defRPr sz="1400">
          <a:solidFill>
            <a:schemeClr val="tx1"/>
          </a:solidFill>
          <a:latin typeface="+mn-lt"/>
          <a:ea typeface="+mn-ea"/>
          <a:cs typeface="+mn-cs"/>
          <a:sym typeface="Arial"/>
        </a:defRPr>
      </a:lvl4pPr>
      <a:lvl5pPr indent="1828800"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3.png"/><Relationship Id="rId4" Type="http://schemas.openxmlformats.org/officeDocument/2006/relationships/hyperlink" Target="mailto:strunci@nwfsc.edu" TargetMode="External"/><Relationship Id="rId5" Type="http://schemas.openxmlformats.org/officeDocument/2006/relationships/image" Target="../media/image5.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 name="Shape 10"/>
          <p:cNvSpPr/>
          <p:nvPr>
            <p:ph type="title" idx="4294967295"/>
          </p:nvPr>
        </p:nvSpPr>
        <p:spPr>
          <a:xfrm>
            <a:off x="685800" y="152400"/>
            <a:ext cx="7772400" cy="8382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557784">
              <a:lnSpc>
                <a:spcPct val="90000"/>
              </a:lnSpc>
              <a:defRPr sz="1800"/>
            </a:pPr>
            <a:br>
              <a:rPr sz="2684"/>
            </a:br>
            <a:r>
              <a:rPr b="1" sz="2440">
                <a:solidFill>
                  <a:srgbClr val="006F84"/>
                </a:solidFill>
                <a:latin typeface="Tahoma"/>
                <a:ea typeface="Tahoma"/>
                <a:cs typeface="Tahoma"/>
                <a:sym typeface="Tahoma"/>
              </a:rPr>
              <a:t>Active Reading and Study</a:t>
            </a:r>
          </a:p>
        </p:txBody>
      </p:sp>
      <p:sp>
        <p:nvSpPr>
          <p:cNvPr id="11" name="Shape 11"/>
          <p:cNvSpPr/>
          <p:nvPr/>
        </p:nvSpPr>
        <p:spPr>
          <a:xfrm>
            <a:off x="168275" y="1135380"/>
            <a:ext cx="8991600" cy="10820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b="1" sz="3200">
                <a:solidFill>
                  <a:srgbClr val="800040"/>
                </a:solidFill>
                <a:latin typeface="Tahoma"/>
                <a:ea typeface="Tahoma"/>
                <a:cs typeface="Tahoma"/>
                <a:sym typeface="Tahoma"/>
              </a:rPr>
              <a:t>Active readers</a:t>
            </a:r>
            <a:r>
              <a:rPr sz="3200">
                <a:latin typeface="Tahoma"/>
                <a:ea typeface="Tahoma"/>
                <a:cs typeface="Tahoma"/>
                <a:sym typeface="Tahoma"/>
              </a:rPr>
              <a:t> are </a:t>
            </a:r>
            <a:r>
              <a:rPr sz="3200">
                <a:solidFill>
                  <a:srgbClr val="800040"/>
                </a:solidFill>
                <a:latin typeface="Tahoma"/>
                <a:ea typeface="Tahoma"/>
                <a:cs typeface="Tahoma"/>
                <a:sym typeface="Tahoma"/>
              </a:rPr>
              <a:t>involved</a:t>
            </a:r>
            <a:r>
              <a:rPr sz="3200">
                <a:latin typeface="Tahoma"/>
                <a:ea typeface="Tahoma"/>
                <a:cs typeface="Tahoma"/>
                <a:sym typeface="Tahoma"/>
              </a:rPr>
              <a:t> </a:t>
            </a:r>
            <a:br>
              <a:rPr sz="3200">
                <a:latin typeface="Tahoma"/>
                <a:ea typeface="Tahoma"/>
                <a:cs typeface="Tahoma"/>
                <a:sym typeface="Tahoma"/>
              </a:rPr>
            </a:br>
            <a:r>
              <a:rPr sz="3200">
                <a:latin typeface="Tahoma"/>
                <a:ea typeface="Tahoma"/>
                <a:cs typeface="Tahoma"/>
                <a:sym typeface="Tahoma"/>
              </a:rPr>
              <a:t>in what they are reading.    </a:t>
            </a:r>
          </a:p>
        </p:txBody>
      </p:sp>
      <p:pic>
        <p:nvPicPr>
          <p:cNvPr id="12" name="image.jpg"/>
          <p:cNvPicPr/>
          <p:nvPr/>
        </p:nvPicPr>
        <p:blipFill>
          <a:blip r:embed="rId3">
            <a:extLst/>
          </a:blip>
          <a:stretch>
            <a:fillRect/>
          </a:stretch>
        </p:blipFill>
        <p:spPr>
          <a:xfrm>
            <a:off x="304800" y="2476500"/>
            <a:ext cx="8382000" cy="4152900"/>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100000">
                                          <p:val>
                                            <p:strVal val="#ppt_x"/>
                                          </p:val>
                                        </p:tav>
                                      </p:tavLst>
                                    </p:anim>
                                    <p:anim calcmode="lin" valueType="num">
                                      <p:cBhvr>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 grpId="1"/>
    </p:bldLst>
  </p:timing>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82" name="Group 82"/>
          <p:cNvGrpSpPr/>
          <p:nvPr/>
        </p:nvGrpSpPr>
        <p:grpSpPr>
          <a:xfrm>
            <a:off x="457200" y="1676400"/>
            <a:ext cx="8229600" cy="3276600"/>
            <a:chOff x="0" y="0"/>
            <a:chExt cx="8229600" cy="3276600"/>
          </a:xfrm>
        </p:grpSpPr>
        <p:sp>
          <p:nvSpPr>
            <p:cNvPr id="80" name="Shape 80"/>
            <p:cNvSpPr/>
            <p:nvPr/>
          </p:nvSpPr>
          <p:spPr>
            <a:xfrm>
              <a:off x="0" y="0"/>
              <a:ext cx="8229600" cy="3276600"/>
            </a:xfrm>
            <a:prstGeom prst="rect">
              <a:avLst/>
            </a:prstGeom>
            <a:solidFill>
              <a:srgbClr val="EEFEFF"/>
            </a:solidFill>
            <a:ln w="9525" cap="flat">
              <a:solidFill>
                <a:srgbClr val="333399"/>
              </a:solidFill>
              <a:prstDash val="solid"/>
              <a:round/>
            </a:ln>
            <a:effectLst/>
          </p:spPr>
          <p:txBody>
            <a:bodyPr wrap="square" lIns="0" tIns="0" rIns="0" bIns="0" numCol="1" anchor="t">
              <a:noAutofit/>
            </a:bodyPr>
            <a:lstStyle/>
            <a:p>
              <a:pPr lvl="0">
                <a:tabLst>
                  <a:tab pos="444500" algn="l"/>
                </a:tabLst>
                <a:defRPr sz="1600">
                  <a:latin typeface="Times"/>
                  <a:ea typeface="Times"/>
                  <a:cs typeface="Times"/>
                  <a:sym typeface="Times"/>
                </a:defRPr>
              </a:pPr>
            </a:p>
          </p:txBody>
        </p:sp>
        <p:sp>
          <p:nvSpPr>
            <p:cNvPr id="81" name="Shape 81"/>
            <p:cNvSpPr/>
            <p:nvPr/>
          </p:nvSpPr>
          <p:spPr>
            <a:xfrm>
              <a:off x="0" y="0"/>
              <a:ext cx="8229600" cy="32283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lvl="0">
                <a:tabLst>
                  <a:tab pos="444500" algn="l"/>
                </a:tabLst>
                <a:defRPr sz="1800"/>
              </a:pPr>
              <a:r>
                <a:rPr sz="1600">
                  <a:latin typeface="Times"/>
                  <a:ea typeface="Times"/>
                  <a:cs typeface="Times"/>
                  <a:sym typeface="Times"/>
                </a:rPr>
                <a:t>	Humanistic psychologist Carl Rogers believed that people are basically good and are endowed with tendencies to fulfill their potential. Each of us is like an acorn, primed for growth and fulfillment, unless thwarted by an environment that inhibits growth. </a:t>
              </a:r>
              <a:r>
                <a:rPr sz="1600" u="sng">
                  <a:solidFill>
                    <a:srgbClr val="1350B2"/>
                  </a:solidFill>
                  <a:latin typeface="Times"/>
                  <a:ea typeface="Times"/>
                  <a:cs typeface="Times"/>
                  <a:sym typeface="Times"/>
                </a:rPr>
                <a:t>Rogers theorized that a growth-promoting climate for people required three conditions</a:t>
              </a:r>
              <a:r>
                <a:rPr sz="1600">
                  <a:latin typeface="Times"/>
                  <a:ea typeface="Times"/>
                  <a:cs typeface="Times"/>
                  <a:sym typeface="Times"/>
                </a:rPr>
                <a:t>. </a:t>
              </a:r>
              <a:r>
                <a:rPr sz="1600">
                  <a:solidFill>
                    <a:srgbClr val="800040"/>
                  </a:solidFill>
                  <a:latin typeface="Times"/>
                  <a:ea typeface="Times"/>
                  <a:cs typeface="Times"/>
                  <a:sym typeface="Times"/>
                </a:rPr>
                <a:t>The first of those conditions is genuineness</a:t>
              </a:r>
              <a:r>
                <a:rPr sz="1600">
                  <a:latin typeface="Times"/>
                  <a:ea typeface="Times"/>
                  <a:cs typeface="Times"/>
                  <a:sym typeface="Times"/>
                </a:rPr>
                <a:t>. According to Rogers, people nurture our growth by being genuine—by dropping false faces and being open with their own feelings. </a:t>
              </a:r>
              <a:r>
                <a:rPr sz="1600">
                  <a:solidFill>
                    <a:srgbClr val="800040"/>
                  </a:solidFill>
                  <a:latin typeface="Times"/>
                  <a:ea typeface="Times"/>
                  <a:cs typeface="Times"/>
                  <a:sym typeface="Times"/>
                </a:rPr>
                <a:t>The second condition, said Rogers, is by offering “unconditional positive regard”</a:t>
              </a:r>
              <a:r>
                <a:rPr sz="1600">
                  <a:latin typeface="Times"/>
                  <a:ea typeface="Times"/>
                  <a:cs typeface="Times"/>
                  <a:sym typeface="Times"/>
                </a:rPr>
                <a:t>—an attitude of total acceptance toward another person. We sometimes enjoy this gratifying experience in a good marriage, a close family, or an intimate friendship in which we no longer feel a need to explain ourselves and are free to be spontaneous without fear of losing another’s esteem. </a:t>
              </a:r>
              <a:r>
                <a:rPr sz="1600">
                  <a:solidFill>
                    <a:srgbClr val="800040"/>
                  </a:solidFill>
                  <a:latin typeface="Times"/>
                  <a:ea typeface="Times"/>
                  <a:cs typeface="Times"/>
                  <a:sym typeface="Times"/>
                </a:rPr>
                <a:t>Finally, Rogers said that people nurture growth by being empathic</a:t>
              </a:r>
              <a:r>
                <a:rPr sz="1600">
                  <a:latin typeface="Times"/>
                  <a:ea typeface="Times"/>
                  <a:cs typeface="Times"/>
                  <a:sym typeface="Times"/>
                </a:rPr>
                <a:t>—by nonjudgmentally reflecting our feelings and meanings. “Rarely do we listen with real understanding, true empathy,” he said. “Yet listening, of this very special kind, is one of the most potent forces for change that I know.”</a:t>
              </a:r>
            </a:p>
          </p:txBody>
        </p:sp>
      </p:grpSp>
      <p:sp>
        <p:nvSpPr>
          <p:cNvPr id="83" name="Shape 83"/>
          <p:cNvSpPr/>
          <p:nvPr/>
        </p:nvSpPr>
        <p:spPr>
          <a:xfrm>
            <a:off x="228600" y="5333999"/>
            <a:ext cx="8686800" cy="942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indent="228600">
              <a:tabLst>
                <a:tab pos="114300" algn="l"/>
                <a:tab pos="444500" algn="l"/>
                <a:tab pos="1828800" algn="l"/>
                <a:tab pos="2159000" algn="l"/>
              </a:tabLst>
              <a:defRPr sz="1800"/>
            </a:pPr>
            <a:r>
              <a:rPr>
                <a:solidFill>
                  <a:srgbClr val="006F84"/>
                </a:solidFill>
                <a:latin typeface="Tahoma"/>
                <a:ea typeface="Tahoma"/>
                <a:cs typeface="Tahoma"/>
                <a:sym typeface="Tahoma"/>
              </a:rPr>
              <a:t>Notice that the main idea is signaled by the </a:t>
            </a:r>
            <a:r>
              <a:rPr>
                <a:solidFill>
                  <a:srgbClr val="800040"/>
                </a:solidFill>
                <a:latin typeface="Tahoma"/>
                <a:ea typeface="Tahoma"/>
                <a:cs typeface="Tahoma"/>
                <a:sym typeface="Tahoma"/>
              </a:rPr>
              <a:t>list words</a:t>
            </a:r>
            <a:r>
              <a:rPr>
                <a:solidFill>
                  <a:srgbClr val="006F84"/>
                </a:solidFill>
                <a:latin typeface="Tahoma"/>
                <a:ea typeface="Tahoma"/>
                <a:cs typeface="Tahoma"/>
                <a:sym typeface="Tahoma"/>
              </a:rPr>
              <a:t> three conditions. And the supporting details are clearly marked by the </a:t>
            </a:r>
            <a:r>
              <a:rPr>
                <a:solidFill>
                  <a:srgbClr val="800040"/>
                </a:solidFill>
                <a:latin typeface="Tahoma"/>
                <a:ea typeface="Tahoma"/>
                <a:cs typeface="Tahoma"/>
                <a:sym typeface="Tahoma"/>
              </a:rPr>
              <a:t>addition words</a:t>
            </a:r>
            <a:r>
              <a:rPr>
                <a:solidFill>
                  <a:srgbClr val="006F84"/>
                </a:solidFill>
                <a:latin typeface="Tahoma"/>
                <a:ea typeface="Tahoma"/>
                <a:cs typeface="Tahoma"/>
                <a:sym typeface="Tahoma"/>
              </a:rPr>
              <a:t> first, second, and Finally. </a:t>
            </a:r>
            <a:r>
              <a:rPr>
                <a:solidFill>
                  <a:srgbClr val="006F84"/>
                </a:solidFill>
                <a:latin typeface="Times"/>
                <a:ea typeface="Times"/>
                <a:cs typeface="Times"/>
                <a:sym typeface="Times"/>
              </a:rPr>
              <a:t> </a:t>
            </a:r>
          </a:p>
        </p:txBody>
      </p:sp>
      <p:sp>
        <p:nvSpPr>
          <p:cNvPr id="84" name="Shape 84"/>
          <p:cNvSpPr/>
          <p:nvPr/>
        </p:nvSpPr>
        <p:spPr>
          <a:xfrm>
            <a:off x="685800" y="500379"/>
            <a:ext cx="7772400" cy="523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b="1" sz="2800">
                <a:solidFill>
                  <a:srgbClr val="006F84"/>
                </a:solidFill>
                <a:latin typeface="Tahoma"/>
                <a:ea typeface="Tahoma"/>
                <a:cs typeface="Tahoma"/>
                <a:sym typeface="Tahoma"/>
              </a:defRPr>
            </a:lvl1pPr>
          </a:lstStyle>
          <a:p>
            <a:pPr lvl="0">
              <a:defRPr b="0" sz="1800">
                <a:solidFill>
                  <a:srgbClr val="000000"/>
                </a:solidFill>
              </a:defRPr>
            </a:pPr>
            <a:r>
              <a:rPr b="1" sz="2800">
                <a:solidFill>
                  <a:srgbClr val="006F84"/>
                </a:solidFill>
              </a:rPr>
              <a:t>ACTIVE READING</a:t>
            </a:r>
          </a:p>
        </p:txBody>
      </p:sp>
      <p:sp>
        <p:nvSpPr>
          <p:cNvPr id="85" name="Shape 85"/>
          <p:cNvSpPr/>
          <p:nvPr/>
        </p:nvSpPr>
        <p:spPr>
          <a:xfrm>
            <a:off x="76200" y="2514600"/>
            <a:ext cx="304800" cy="3048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800040"/>
            </a:solidFill>
            <a:round/>
          </a:ln>
        </p:spPr>
        <p:txBody>
          <a:bodyPr lIns="0" tIns="0" rIns="0" bIns="0" anchor="ctr"/>
          <a:lstStyle/>
          <a:p>
            <a:pPr lvl="0"/>
          </a:p>
        </p:txBody>
      </p:sp>
      <p:sp>
        <p:nvSpPr>
          <p:cNvPr id="86" name="Shape 86"/>
          <p:cNvSpPr/>
          <p:nvPr/>
        </p:nvSpPr>
        <p:spPr>
          <a:xfrm>
            <a:off x="76200" y="2971800"/>
            <a:ext cx="304800" cy="3048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800040"/>
            </a:solidFill>
            <a:round/>
          </a:ln>
        </p:spPr>
        <p:txBody>
          <a:bodyPr lIns="0" tIns="0" rIns="0" bIns="0" anchor="ctr"/>
          <a:lstStyle/>
          <a:p>
            <a:pPr lvl="0"/>
          </a:p>
        </p:txBody>
      </p:sp>
      <p:sp>
        <p:nvSpPr>
          <p:cNvPr id="87" name="Shape 87"/>
          <p:cNvSpPr/>
          <p:nvPr/>
        </p:nvSpPr>
        <p:spPr>
          <a:xfrm>
            <a:off x="76200" y="3962400"/>
            <a:ext cx="304800" cy="3048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800040"/>
            </a:solidFill>
            <a:round/>
          </a:ln>
        </p:spPr>
        <p:txBody>
          <a:bodyPr lIns="0" tIns="0" rIns="0" bIns="0" anchor="ctr"/>
          <a:lstStyle/>
          <a:p>
            <a:pPr lvl="0"/>
          </a:p>
        </p:txBody>
      </p:sp>
      <p:sp>
        <p:nvSpPr>
          <p:cNvPr id="88" name="Shape 88"/>
          <p:cNvSpPr/>
          <p:nvPr/>
        </p:nvSpPr>
        <p:spPr>
          <a:xfrm>
            <a:off x="90487" y="2489200"/>
            <a:ext cx="205741" cy="332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600">
                <a:solidFill>
                  <a:srgbClr val="800040"/>
                </a:solidFill>
                <a:latin typeface="Times"/>
                <a:ea typeface="Times"/>
                <a:cs typeface="Times"/>
                <a:sym typeface="Times"/>
              </a:defRPr>
            </a:lvl1pPr>
          </a:lstStyle>
          <a:p>
            <a:pPr lvl="0">
              <a:defRPr b="0" sz="1800">
                <a:solidFill>
                  <a:srgbClr val="000000"/>
                </a:solidFill>
              </a:defRPr>
            </a:pPr>
            <a:r>
              <a:rPr b="1" sz="1600">
                <a:solidFill>
                  <a:srgbClr val="800040"/>
                </a:solidFill>
              </a:rPr>
              <a:t>1</a:t>
            </a:r>
          </a:p>
        </p:txBody>
      </p:sp>
      <p:sp>
        <p:nvSpPr>
          <p:cNvPr id="89" name="Shape 89"/>
          <p:cNvSpPr/>
          <p:nvPr/>
        </p:nvSpPr>
        <p:spPr>
          <a:xfrm>
            <a:off x="80962" y="2951162"/>
            <a:ext cx="205741"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600">
                <a:solidFill>
                  <a:srgbClr val="800040"/>
                </a:solidFill>
                <a:latin typeface="Times"/>
                <a:ea typeface="Times"/>
                <a:cs typeface="Times"/>
                <a:sym typeface="Times"/>
              </a:defRPr>
            </a:lvl1pPr>
          </a:lstStyle>
          <a:p>
            <a:pPr lvl="0">
              <a:defRPr b="0" sz="1800">
                <a:solidFill>
                  <a:srgbClr val="000000"/>
                </a:solidFill>
              </a:defRPr>
            </a:pPr>
            <a:r>
              <a:rPr b="1" sz="1600">
                <a:solidFill>
                  <a:srgbClr val="800040"/>
                </a:solidFill>
              </a:rPr>
              <a:t>2</a:t>
            </a:r>
          </a:p>
        </p:txBody>
      </p:sp>
      <p:sp>
        <p:nvSpPr>
          <p:cNvPr id="90" name="Shape 90"/>
          <p:cNvSpPr/>
          <p:nvPr/>
        </p:nvSpPr>
        <p:spPr>
          <a:xfrm>
            <a:off x="95249" y="3938587"/>
            <a:ext cx="205741"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600">
                <a:solidFill>
                  <a:srgbClr val="800040"/>
                </a:solidFill>
                <a:latin typeface="Times"/>
                <a:ea typeface="Times"/>
                <a:cs typeface="Times"/>
                <a:sym typeface="Times"/>
              </a:defRPr>
            </a:lvl1pPr>
          </a:lstStyle>
          <a:p>
            <a:pPr lvl="0">
              <a:defRPr b="0" sz="1800">
                <a:solidFill>
                  <a:srgbClr val="000000"/>
                </a:solidFill>
              </a:defRPr>
            </a:pPr>
            <a:r>
              <a:rPr b="1" sz="1600">
                <a:solidFill>
                  <a:srgbClr val="800040"/>
                </a:solidFill>
              </a:rPr>
              <a:t>3</a:t>
            </a:r>
          </a:p>
        </p:txBody>
      </p:sp>
      <p:sp>
        <p:nvSpPr>
          <p:cNvPr id="91" name="Shape 91"/>
          <p:cNvSpPr/>
          <p:nvPr/>
        </p:nvSpPr>
        <p:spPr>
          <a:xfrm>
            <a:off x="4267200" y="2438400"/>
            <a:ext cx="1447800" cy="3048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FF0000"/>
            </a:solidFill>
            <a:round/>
          </a:ln>
        </p:spPr>
        <p:txBody>
          <a:bodyPr lIns="0" tIns="0" rIns="0" bIns="0" anchor="ctr"/>
          <a:lstStyle/>
          <a:p>
            <a:pPr lvl="0"/>
          </a:p>
        </p:txBody>
      </p:sp>
      <p:sp>
        <p:nvSpPr>
          <p:cNvPr id="92" name="Shape 92"/>
          <p:cNvSpPr/>
          <p:nvPr/>
        </p:nvSpPr>
        <p:spPr>
          <a:xfrm>
            <a:off x="6078537" y="2476500"/>
            <a:ext cx="474663" cy="2286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FF0000"/>
            </a:solidFill>
            <a:round/>
          </a:ln>
        </p:spPr>
        <p:txBody>
          <a:bodyPr lIns="0" tIns="0" rIns="0" bIns="0" anchor="ctr"/>
          <a:lstStyle/>
          <a:p>
            <a:pPr lvl="0"/>
          </a:p>
        </p:txBody>
      </p:sp>
      <p:sp>
        <p:nvSpPr>
          <p:cNvPr id="93" name="Shape 93"/>
          <p:cNvSpPr/>
          <p:nvPr/>
        </p:nvSpPr>
        <p:spPr>
          <a:xfrm>
            <a:off x="5072062" y="2971800"/>
            <a:ext cx="639763" cy="2286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FF0000"/>
            </a:solidFill>
            <a:round/>
          </a:ln>
        </p:spPr>
        <p:txBody>
          <a:bodyPr lIns="0" tIns="0" rIns="0" bIns="0" anchor="ctr"/>
          <a:lstStyle/>
          <a:p>
            <a:pPr lvl="0"/>
          </a:p>
        </p:txBody>
      </p:sp>
      <p:sp>
        <p:nvSpPr>
          <p:cNvPr id="94" name="Shape 94"/>
          <p:cNvSpPr/>
          <p:nvPr/>
        </p:nvSpPr>
        <p:spPr>
          <a:xfrm>
            <a:off x="3792537" y="3948112"/>
            <a:ext cx="676276" cy="246063"/>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FF0000"/>
            </a:solidFill>
            <a:round/>
          </a:ln>
        </p:spPr>
        <p:txBody>
          <a:bodyPr lIns="0" tIns="0" rIns="0" bIns="0" anchor="ctr"/>
          <a:lstStyle/>
          <a:p>
            <a:pPr lvl="0"/>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nvSpPr>
        <p:spPr>
          <a:xfrm>
            <a:off x="685800" y="532130"/>
            <a:ext cx="7772400" cy="4597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TEXTBOOK STUDY SYSTEM</a:t>
            </a:r>
          </a:p>
        </p:txBody>
      </p:sp>
      <p:sp>
        <p:nvSpPr>
          <p:cNvPr id="99" name="Shape 99"/>
          <p:cNvSpPr/>
          <p:nvPr/>
        </p:nvSpPr>
        <p:spPr>
          <a:xfrm>
            <a:off x="685800" y="1752600"/>
            <a:ext cx="7772400" cy="762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500">
                <a:latin typeface="Tahoma"/>
                <a:ea typeface="Tahoma"/>
                <a:cs typeface="Tahoma"/>
                <a:sym typeface="Tahoma"/>
              </a:defRPr>
            </a:lvl1pPr>
          </a:lstStyle>
          <a:p>
            <a:pPr lvl="0">
              <a:defRPr sz="1800"/>
            </a:pPr>
            <a:r>
              <a:rPr sz="2500"/>
              <a:t>The previous four slides have shown you a basic study system that really works:  </a:t>
            </a:r>
          </a:p>
        </p:txBody>
      </p:sp>
      <p:sp>
        <p:nvSpPr>
          <p:cNvPr id="100" name="Shape 100"/>
          <p:cNvSpPr/>
          <p:nvPr/>
        </p:nvSpPr>
        <p:spPr>
          <a:xfrm>
            <a:off x="1066800" y="2971800"/>
            <a:ext cx="73914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06400" indent="-406400">
              <a:defRPr sz="1800"/>
            </a:pPr>
            <a:r>
              <a:rPr b="1" sz="2800">
                <a:solidFill>
                  <a:srgbClr val="800040"/>
                </a:solidFill>
                <a:latin typeface="Tahoma"/>
                <a:ea typeface="Tahoma"/>
                <a:cs typeface="Tahoma"/>
                <a:sym typeface="Tahoma"/>
              </a:rPr>
              <a:t>1</a:t>
            </a:r>
            <a:r>
              <a:rPr sz="2800">
                <a:latin typeface="Tahoma"/>
                <a:ea typeface="Tahoma"/>
                <a:cs typeface="Tahoma"/>
                <a:sym typeface="Tahoma"/>
              </a:rPr>
              <a:t>	</a:t>
            </a:r>
            <a:r>
              <a:rPr b="1" sz="2800">
                <a:solidFill>
                  <a:srgbClr val="800040"/>
                </a:solidFill>
                <a:latin typeface="Tahoma"/>
                <a:ea typeface="Tahoma"/>
                <a:cs typeface="Tahoma"/>
                <a:sym typeface="Tahoma"/>
              </a:rPr>
              <a:t>Read</a:t>
            </a:r>
            <a:r>
              <a:rPr sz="2800">
                <a:latin typeface="Tahoma"/>
                <a:ea typeface="Tahoma"/>
                <a:cs typeface="Tahoma"/>
                <a:sym typeface="Tahoma"/>
              </a:rPr>
              <a:t> the material, looking for the </a:t>
            </a:r>
            <a:r>
              <a:rPr sz="2800">
                <a:solidFill>
                  <a:srgbClr val="800040"/>
                </a:solidFill>
                <a:latin typeface="Tahoma"/>
                <a:ea typeface="Tahoma"/>
                <a:cs typeface="Tahoma"/>
                <a:sym typeface="Tahoma"/>
              </a:rPr>
              <a:t>main points</a:t>
            </a:r>
            <a:r>
              <a:rPr sz="2800">
                <a:latin typeface="Tahoma"/>
                <a:ea typeface="Tahoma"/>
                <a:cs typeface="Tahoma"/>
                <a:sym typeface="Tahoma"/>
              </a:rPr>
              <a:t> and </a:t>
            </a:r>
            <a:r>
              <a:rPr sz="2800">
                <a:solidFill>
                  <a:srgbClr val="800040"/>
                </a:solidFill>
                <a:latin typeface="Tahoma"/>
                <a:ea typeface="Tahoma"/>
                <a:cs typeface="Tahoma"/>
                <a:sym typeface="Tahoma"/>
              </a:rPr>
              <a:t>supporting details</a:t>
            </a:r>
            <a:r>
              <a:rPr sz="2800">
                <a:latin typeface="Tahoma"/>
                <a:ea typeface="Tahoma"/>
                <a:cs typeface="Tahoma"/>
                <a:sym typeface="Tahoma"/>
              </a:rPr>
              <a:t>. </a:t>
            </a:r>
            <a:endParaRPr sz="2800">
              <a:latin typeface="Tahoma"/>
              <a:ea typeface="Tahoma"/>
              <a:cs typeface="Tahoma"/>
              <a:sym typeface="Tahoma"/>
            </a:endParaRPr>
          </a:p>
          <a:p>
            <a:pPr lvl="0" marL="406400" indent="-406400">
              <a:defRPr sz="1800"/>
            </a:pPr>
            <a:endParaRPr sz="2800">
              <a:latin typeface="Tahoma"/>
              <a:ea typeface="Tahoma"/>
              <a:cs typeface="Tahoma"/>
              <a:sym typeface="Tahoma"/>
            </a:endParaRPr>
          </a:p>
          <a:p>
            <a:pPr lvl="0" marL="406400" indent="-406400">
              <a:defRPr sz="1800"/>
            </a:pPr>
            <a:r>
              <a:rPr b="1" sz="2800">
                <a:solidFill>
                  <a:srgbClr val="800040"/>
                </a:solidFill>
                <a:latin typeface="Tahoma"/>
                <a:ea typeface="Tahoma"/>
                <a:cs typeface="Tahoma"/>
                <a:sym typeface="Tahoma"/>
              </a:rPr>
              <a:t>2</a:t>
            </a:r>
            <a:r>
              <a:rPr sz="2800">
                <a:latin typeface="Tahoma"/>
                <a:ea typeface="Tahoma"/>
                <a:cs typeface="Tahoma"/>
                <a:sym typeface="Tahoma"/>
              </a:rPr>
              <a:t>	</a:t>
            </a:r>
            <a:r>
              <a:rPr b="1" sz="2800">
                <a:solidFill>
                  <a:srgbClr val="800040"/>
                </a:solidFill>
                <a:latin typeface="Tahoma"/>
                <a:ea typeface="Tahoma"/>
                <a:cs typeface="Tahoma"/>
                <a:sym typeface="Tahoma"/>
              </a:rPr>
              <a:t>Take written notes</a:t>
            </a:r>
            <a:r>
              <a:rPr sz="2800">
                <a:latin typeface="Tahoma"/>
                <a:ea typeface="Tahoma"/>
                <a:cs typeface="Tahoma"/>
                <a:sym typeface="Tahoma"/>
              </a:rPr>
              <a:t> on the </a:t>
            </a:r>
            <a:r>
              <a:rPr sz="2800">
                <a:solidFill>
                  <a:srgbClr val="800040"/>
                </a:solidFill>
                <a:latin typeface="Tahoma"/>
                <a:ea typeface="Tahoma"/>
                <a:cs typeface="Tahoma"/>
                <a:sym typeface="Tahoma"/>
              </a:rPr>
              <a:t>main points</a:t>
            </a:r>
            <a:r>
              <a:rPr sz="2800">
                <a:latin typeface="Tahoma"/>
                <a:ea typeface="Tahoma"/>
                <a:cs typeface="Tahoma"/>
                <a:sym typeface="Tahoma"/>
              </a:rPr>
              <a:t> and </a:t>
            </a:r>
            <a:r>
              <a:rPr sz="2800">
                <a:solidFill>
                  <a:srgbClr val="800040"/>
                </a:solidFill>
                <a:latin typeface="Tahoma"/>
                <a:ea typeface="Tahoma"/>
                <a:cs typeface="Tahoma"/>
                <a:sym typeface="Tahoma"/>
              </a:rPr>
              <a:t>supporting details</a:t>
            </a:r>
            <a:r>
              <a:rPr sz="2800">
                <a:latin typeface="Tahoma"/>
                <a:ea typeface="Tahoma"/>
                <a:cs typeface="Tahoma"/>
                <a:sym typeface="Tahoma"/>
              </a:rPr>
              <a:t>.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nvSpPr>
        <p:spPr>
          <a:xfrm>
            <a:off x="685800" y="532130"/>
            <a:ext cx="7772400" cy="4597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TEXTBOOK STUDY SYSTEM</a:t>
            </a:r>
          </a:p>
        </p:txBody>
      </p:sp>
      <p:sp>
        <p:nvSpPr>
          <p:cNvPr id="105" name="Shape 105"/>
          <p:cNvSpPr/>
          <p:nvPr/>
        </p:nvSpPr>
        <p:spPr>
          <a:xfrm>
            <a:off x="1066800" y="2057400"/>
            <a:ext cx="7391400" cy="8636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800">
                <a:solidFill>
                  <a:srgbClr val="800040"/>
                </a:solidFill>
                <a:latin typeface="Tahoma"/>
                <a:ea typeface="Tahoma"/>
                <a:cs typeface="Tahoma"/>
                <a:sym typeface="Tahoma"/>
              </a:rPr>
              <a:t>Taking notes on a subject can help in thinking about and understanding the subject. </a:t>
            </a:r>
            <a:r>
              <a:rPr sz="2800">
                <a:latin typeface="Tahoma"/>
                <a:ea typeface="Tahoma"/>
                <a:cs typeface="Tahoma"/>
                <a:sym typeface="Tahoma"/>
              </a:rPr>
              <a:t>  </a:t>
            </a:r>
          </a:p>
        </p:txBody>
      </p:sp>
      <p:sp>
        <p:nvSpPr>
          <p:cNvPr id="106" name="Shape 106"/>
          <p:cNvSpPr/>
          <p:nvPr/>
        </p:nvSpPr>
        <p:spPr>
          <a:xfrm>
            <a:off x="914400" y="4197349"/>
            <a:ext cx="7391400" cy="520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defRPr sz="1800"/>
            </a:pPr>
            <a:r>
              <a:rPr b="1" sz="3400">
                <a:solidFill>
                  <a:srgbClr val="800040"/>
                </a:solidFill>
                <a:latin typeface="Tahoma"/>
                <a:ea typeface="Tahoma"/>
                <a:cs typeface="Tahoma"/>
                <a:sym typeface="Tahoma"/>
              </a:rPr>
              <a:t>Writing is thinking.</a:t>
            </a:r>
            <a:r>
              <a:rPr sz="3400">
                <a:solidFill>
                  <a:srgbClr val="800040"/>
                </a:solidFill>
                <a:latin typeface="Tahoma"/>
                <a:ea typeface="Tahoma"/>
                <a:cs typeface="Tahoma"/>
                <a:sym typeface="Tahoma"/>
              </a:rPr>
              <a:t> </a:t>
            </a:r>
            <a:r>
              <a:rPr sz="3400">
                <a:latin typeface="Tahoma"/>
                <a:ea typeface="Tahoma"/>
                <a:cs typeface="Tahoma"/>
                <a:sym typeface="Tahoma"/>
              </a:rPr>
              <a:t>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nvSpPr>
        <p:spPr>
          <a:xfrm>
            <a:off x="685800" y="532130"/>
            <a:ext cx="7772400" cy="4597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TEXTBOOK STUDY SYSTEM</a:t>
            </a:r>
          </a:p>
        </p:txBody>
      </p:sp>
      <p:sp>
        <p:nvSpPr>
          <p:cNvPr id="111" name="Shape 111"/>
          <p:cNvSpPr/>
          <p:nvPr/>
        </p:nvSpPr>
        <p:spPr>
          <a:xfrm>
            <a:off x="1066800" y="1752599"/>
            <a:ext cx="7391400" cy="863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800">
                <a:latin typeface="Tahoma"/>
                <a:ea typeface="Tahoma"/>
                <a:cs typeface="Tahoma"/>
                <a:sym typeface="Tahoma"/>
              </a:rPr>
              <a:t>There are a variety of similar textbook study systems. One is </a:t>
            </a:r>
            <a:r>
              <a:rPr b="1" sz="2800">
                <a:solidFill>
                  <a:srgbClr val="800040"/>
                </a:solidFill>
                <a:latin typeface="Tahoma"/>
                <a:ea typeface="Tahoma"/>
                <a:cs typeface="Tahoma"/>
                <a:sym typeface="Tahoma"/>
              </a:rPr>
              <a:t>PRWR</a:t>
            </a:r>
            <a:r>
              <a:rPr sz="2800">
                <a:latin typeface="Tahoma"/>
                <a:ea typeface="Tahoma"/>
                <a:cs typeface="Tahoma"/>
                <a:sym typeface="Tahoma"/>
              </a:rPr>
              <a:t>:  </a:t>
            </a:r>
            <a:r>
              <a:rPr sz="2800">
                <a:solidFill>
                  <a:srgbClr val="800040"/>
                </a:solidFill>
                <a:latin typeface="Tahoma"/>
                <a:ea typeface="Tahoma"/>
                <a:cs typeface="Tahoma"/>
                <a:sym typeface="Tahoma"/>
              </a:rPr>
              <a:t> </a:t>
            </a:r>
            <a:r>
              <a:rPr sz="2800">
                <a:latin typeface="Tahoma"/>
                <a:ea typeface="Tahoma"/>
                <a:cs typeface="Tahoma"/>
                <a:sym typeface="Tahoma"/>
              </a:rPr>
              <a:t>  </a:t>
            </a:r>
          </a:p>
        </p:txBody>
      </p:sp>
      <p:sp>
        <p:nvSpPr>
          <p:cNvPr id="112" name="Shape 112"/>
          <p:cNvSpPr/>
          <p:nvPr/>
        </p:nvSpPr>
        <p:spPr>
          <a:xfrm>
            <a:off x="685799" y="914400"/>
            <a:ext cx="5020381"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Detailed Study System: PRWR</a:t>
            </a:r>
          </a:p>
        </p:txBody>
      </p:sp>
      <p:sp>
        <p:nvSpPr>
          <p:cNvPr id="113" name="Shape 113"/>
          <p:cNvSpPr/>
          <p:nvPr/>
        </p:nvSpPr>
        <p:spPr>
          <a:xfrm>
            <a:off x="1066800" y="2971800"/>
            <a:ext cx="7391400" cy="30226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06400" indent="1879600">
              <a:defRPr sz="1800"/>
            </a:pPr>
            <a:r>
              <a:rPr b="1" sz="2800">
                <a:solidFill>
                  <a:srgbClr val="800040"/>
                </a:solidFill>
                <a:latin typeface="Tahoma"/>
                <a:ea typeface="Tahoma"/>
                <a:cs typeface="Tahoma"/>
                <a:sym typeface="Tahoma"/>
              </a:rPr>
              <a:t>1</a:t>
            </a:r>
            <a:r>
              <a:rPr sz="2800">
                <a:latin typeface="Tahoma"/>
                <a:ea typeface="Tahoma"/>
                <a:cs typeface="Tahoma"/>
                <a:sym typeface="Tahoma"/>
              </a:rPr>
              <a:t>	</a:t>
            </a:r>
            <a:r>
              <a:rPr b="1" sz="2800">
                <a:solidFill>
                  <a:srgbClr val="800040"/>
                </a:solidFill>
                <a:latin typeface="Tahoma"/>
                <a:ea typeface="Tahoma"/>
                <a:cs typeface="Tahoma"/>
                <a:sym typeface="Tahoma"/>
              </a:rPr>
              <a:t>Preview</a:t>
            </a:r>
            <a:r>
              <a:rPr sz="2800">
                <a:latin typeface="Tahoma"/>
                <a:ea typeface="Tahoma"/>
                <a:cs typeface="Tahoma"/>
                <a:sym typeface="Tahoma"/>
              </a:rPr>
              <a:t> </a:t>
            </a:r>
            <a:endParaRPr sz="2800">
              <a:latin typeface="Tahoma"/>
              <a:ea typeface="Tahoma"/>
              <a:cs typeface="Tahoma"/>
              <a:sym typeface="Tahoma"/>
            </a:endParaRPr>
          </a:p>
          <a:p>
            <a:pPr lvl="0" marL="406400" indent="1879600">
              <a:defRPr sz="1800"/>
            </a:pPr>
            <a:endParaRPr sz="2800">
              <a:latin typeface="Tahoma"/>
              <a:ea typeface="Tahoma"/>
              <a:cs typeface="Tahoma"/>
              <a:sym typeface="Tahoma"/>
            </a:endParaRPr>
          </a:p>
          <a:p>
            <a:pPr lvl="0" marL="406400" indent="1879600">
              <a:defRPr sz="1800"/>
            </a:pPr>
            <a:r>
              <a:rPr b="1" sz="2800">
                <a:solidFill>
                  <a:srgbClr val="800040"/>
                </a:solidFill>
                <a:latin typeface="Tahoma"/>
                <a:ea typeface="Tahoma"/>
                <a:cs typeface="Tahoma"/>
                <a:sym typeface="Tahoma"/>
              </a:rPr>
              <a:t>2</a:t>
            </a:r>
            <a:r>
              <a:rPr sz="2800">
                <a:latin typeface="Tahoma"/>
                <a:ea typeface="Tahoma"/>
                <a:cs typeface="Tahoma"/>
                <a:sym typeface="Tahoma"/>
              </a:rPr>
              <a:t>	</a:t>
            </a:r>
            <a:r>
              <a:rPr b="1" sz="2800">
                <a:solidFill>
                  <a:srgbClr val="800040"/>
                </a:solidFill>
                <a:latin typeface="Tahoma"/>
                <a:ea typeface="Tahoma"/>
                <a:cs typeface="Tahoma"/>
                <a:sym typeface="Tahoma"/>
              </a:rPr>
              <a:t>Read</a:t>
            </a:r>
            <a:endParaRPr b="1" sz="2800">
              <a:solidFill>
                <a:srgbClr val="800040"/>
              </a:solidFill>
              <a:latin typeface="Tahoma"/>
              <a:ea typeface="Tahoma"/>
              <a:cs typeface="Tahoma"/>
              <a:sym typeface="Tahoma"/>
            </a:endParaRPr>
          </a:p>
          <a:p>
            <a:pPr lvl="0" marL="406400" indent="1879600">
              <a:defRPr sz="1800"/>
            </a:pPr>
            <a:endParaRPr sz="2800">
              <a:latin typeface="Tahoma"/>
              <a:ea typeface="Tahoma"/>
              <a:cs typeface="Tahoma"/>
              <a:sym typeface="Tahoma"/>
            </a:endParaRPr>
          </a:p>
          <a:p>
            <a:pPr lvl="0" marL="406400" indent="1879600">
              <a:defRPr sz="1800"/>
            </a:pPr>
            <a:r>
              <a:rPr b="1" sz="2800">
                <a:solidFill>
                  <a:srgbClr val="800040"/>
                </a:solidFill>
                <a:latin typeface="Tahoma"/>
                <a:ea typeface="Tahoma"/>
                <a:cs typeface="Tahoma"/>
                <a:sym typeface="Tahoma"/>
              </a:rPr>
              <a:t>3	Write</a:t>
            </a:r>
            <a:endParaRPr b="1" sz="2800">
              <a:solidFill>
                <a:srgbClr val="800040"/>
              </a:solidFill>
              <a:latin typeface="Tahoma"/>
              <a:ea typeface="Tahoma"/>
              <a:cs typeface="Tahoma"/>
              <a:sym typeface="Tahoma"/>
            </a:endParaRPr>
          </a:p>
          <a:p>
            <a:pPr lvl="0" marL="406400" indent="1879600">
              <a:defRPr sz="1800"/>
            </a:pPr>
            <a:endParaRPr sz="2800">
              <a:latin typeface="Tahoma"/>
              <a:ea typeface="Tahoma"/>
              <a:cs typeface="Tahoma"/>
              <a:sym typeface="Tahoma"/>
            </a:endParaRPr>
          </a:p>
          <a:p>
            <a:pPr lvl="0" marL="406400" indent="1879600">
              <a:defRPr sz="1800"/>
            </a:pPr>
            <a:r>
              <a:rPr b="1" sz="2800">
                <a:solidFill>
                  <a:srgbClr val="800040"/>
                </a:solidFill>
                <a:latin typeface="Tahoma"/>
                <a:ea typeface="Tahoma"/>
                <a:cs typeface="Tahoma"/>
                <a:sym typeface="Tahoma"/>
              </a:rPr>
              <a:t>4	Recite</a:t>
            </a:r>
            <a:r>
              <a:rPr sz="2800">
                <a:latin typeface="Tahoma"/>
                <a:ea typeface="Tahoma"/>
                <a:cs typeface="Tahoma"/>
                <a:sym typeface="Tahoma"/>
              </a:rPr>
              <a:t>  </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nvSpPr>
        <p:spPr>
          <a:xfrm>
            <a:off x="685800" y="532130"/>
            <a:ext cx="7772400" cy="4597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TEXTBOOK STUDY SYSTEM</a:t>
            </a:r>
          </a:p>
        </p:txBody>
      </p:sp>
      <p:sp>
        <p:nvSpPr>
          <p:cNvPr id="118" name="Shape 118"/>
          <p:cNvSpPr/>
          <p:nvPr/>
        </p:nvSpPr>
        <p:spPr>
          <a:xfrm>
            <a:off x="1066800" y="2209800"/>
            <a:ext cx="7391400" cy="12954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7200" indent="-457200">
              <a:defRPr sz="1800"/>
            </a:pPr>
            <a:r>
              <a:rPr b="1" sz="2800">
                <a:solidFill>
                  <a:srgbClr val="800040"/>
                </a:solidFill>
                <a:latin typeface="Tahoma"/>
                <a:ea typeface="Tahoma"/>
                <a:cs typeface="Tahoma"/>
                <a:sym typeface="Tahoma"/>
              </a:rPr>
              <a:t>1</a:t>
            </a:r>
            <a:r>
              <a:rPr sz="2800">
                <a:latin typeface="Tahoma"/>
                <a:ea typeface="Tahoma"/>
                <a:cs typeface="Tahoma"/>
                <a:sym typeface="Tahoma"/>
              </a:rPr>
              <a:t>	</a:t>
            </a:r>
            <a:r>
              <a:rPr b="1" sz="2800">
                <a:solidFill>
                  <a:srgbClr val="800040"/>
                </a:solidFill>
                <a:latin typeface="Tahoma"/>
                <a:ea typeface="Tahoma"/>
                <a:cs typeface="Tahoma"/>
                <a:sym typeface="Tahoma"/>
              </a:rPr>
              <a:t>Preview</a:t>
            </a:r>
            <a:r>
              <a:rPr sz="2800">
                <a:latin typeface="Tahoma"/>
                <a:ea typeface="Tahoma"/>
                <a:cs typeface="Tahoma"/>
                <a:sym typeface="Tahoma"/>
              </a:rPr>
              <a:t> the chapter to get a general overview and “a lay of the land” before you start reading. </a:t>
            </a:r>
          </a:p>
        </p:txBody>
      </p:sp>
      <p:sp>
        <p:nvSpPr>
          <p:cNvPr id="119" name="Shape 119"/>
          <p:cNvSpPr/>
          <p:nvPr/>
        </p:nvSpPr>
        <p:spPr>
          <a:xfrm>
            <a:off x="685799" y="914400"/>
            <a:ext cx="5020381"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Detailed Study System: PRWR</a:t>
            </a:r>
          </a:p>
        </p:txBody>
      </p:sp>
      <p:sp>
        <p:nvSpPr>
          <p:cNvPr id="120" name="Shape 120"/>
          <p:cNvSpPr/>
          <p:nvPr/>
        </p:nvSpPr>
        <p:spPr>
          <a:xfrm>
            <a:off x="685800" y="3886200"/>
            <a:ext cx="7772400" cy="15113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2900" indent="520700">
              <a:defRPr sz="1800"/>
            </a:pPr>
            <a:r>
              <a:rPr b="1" sz="2800">
                <a:solidFill>
                  <a:srgbClr val="800040"/>
                </a:solidFill>
                <a:latin typeface="Tahoma"/>
                <a:ea typeface="Tahoma"/>
                <a:cs typeface="Tahoma"/>
                <a:sym typeface="Tahoma"/>
              </a:rPr>
              <a:t>•	</a:t>
            </a:r>
            <a:r>
              <a:rPr sz="2800">
                <a:latin typeface="Tahoma"/>
                <a:ea typeface="Tahoma"/>
                <a:cs typeface="Tahoma"/>
                <a:sym typeface="Tahoma"/>
              </a:rPr>
              <a:t>Note the </a:t>
            </a:r>
            <a:r>
              <a:rPr sz="2800">
                <a:solidFill>
                  <a:srgbClr val="800040"/>
                </a:solidFill>
                <a:latin typeface="Tahoma"/>
                <a:ea typeface="Tahoma"/>
                <a:cs typeface="Tahoma"/>
                <a:sym typeface="Tahoma"/>
              </a:rPr>
              <a:t>title</a:t>
            </a:r>
            <a:r>
              <a:rPr sz="2800">
                <a:latin typeface="Tahoma"/>
                <a:ea typeface="Tahoma"/>
                <a:cs typeface="Tahoma"/>
                <a:sym typeface="Tahoma"/>
              </a:rPr>
              <a:t>. </a:t>
            </a:r>
            <a:endParaRPr sz="2800">
              <a:latin typeface="Tahoma"/>
              <a:ea typeface="Tahoma"/>
              <a:cs typeface="Tahoma"/>
              <a:sym typeface="Tahoma"/>
            </a:endParaRPr>
          </a:p>
          <a:p>
            <a:pPr lvl="0" marL="342900" indent="520700">
              <a:defRPr sz="1800"/>
            </a:pPr>
            <a:endParaRPr sz="1400">
              <a:latin typeface="Tahoma"/>
              <a:ea typeface="Tahoma"/>
              <a:cs typeface="Tahoma"/>
              <a:sym typeface="Tahoma"/>
            </a:endParaRPr>
          </a:p>
          <a:p>
            <a:pPr lvl="0" marL="342900" indent="520700">
              <a:defRPr sz="1800"/>
            </a:pPr>
            <a:r>
              <a:rPr b="1" sz="2800">
                <a:solidFill>
                  <a:srgbClr val="800040"/>
                </a:solidFill>
                <a:latin typeface="Tahoma"/>
                <a:ea typeface="Tahoma"/>
                <a:cs typeface="Tahoma"/>
                <a:sym typeface="Tahoma"/>
              </a:rPr>
              <a:t>•	</a:t>
            </a:r>
            <a:r>
              <a:rPr sz="2800">
                <a:latin typeface="Tahoma"/>
                <a:ea typeface="Tahoma"/>
                <a:cs typeface="Tahoma"/>
                <a:sym typeface="Tahoma"/>
              </a:rPr>
              <a:t>Quickly read the </a:t>
            </a:r>
            <a:r>
              <a:rPr sz="2800">
                <a:solidFill>
                  <a:srgbClr val="800040"/>
                </a:solidFill>
                <a:latin typeface="Tahoma"/>
                <a:ea typeface="Tahoma"/>
                <a:cs typeface="Tahoma"/>
                <a:sym typeface="Tahoma"/>
              </a:rPr>
              <a:t>first and last paragraphs</a:t>
            </a:r>
            <a:r>
              <a:rPr sz="2800">
                <a:latin typeface="Tahoma"/>
                <a:ea typeface="Tahoma"/>
                <a:cs typeface="Tahoma"/>
                <a:sym typeface="Tahoma"/>
              </a:rPr>
              <a:t> of the chapter.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nvSpPr>
        <p:spPr>
          <a:xfrm>
            <a:off x="685800" y="532130"/>
            <a:ext cx="7772400" cy="4597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TEXTBOOK STUDY SYSTEM</a:t>
            </a:r>
          </a:p>
        </p:txBody>
      </p:sp>
      <p:sp>
        <p:nvSpPr>
          <p:cNvPr id="125" name="Shape 125"/>
          <p:cNvSpPr/>
          <p:nvPr/>
        </p:nvSpPr>
        <p:spPr>
          <a:xfrm>
            <a:off x="1066800" y="2209800"/>
            <a:ext cx="7391400" cy="8636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7200" indent="-457200">
              <a:defRPr sz="1800"/>
            </a:pPr>
            <a:r>
              <a:rPr b="1" sz="2800">
                <a:solidFill>
                  <a:srgbClr val="800040"/>
                </a:solidFill>
                <a:latin typeface="Tahoma"/>
                <a:ea typeface="Tahoma"/>
                <a:cs typeface="Tahoma"/>
                <a:sym typeface="Tahoma"/>
              </a:rPr>
              <a:t>2</a:t>
            </a:r>
            <a:r>
              <a:rPr sz="2800">
                <a:latin typeface="Tahoma"/>
                <a:ea typeface="Tahoma"/>
                <a:cs typeface="Tahoma"/>
                <a:sym typeface="Tahoma"/>
              </a:rPr>
              <a:t>	</a:t>
            </a:r>
            <a:r>
              <a:rPr b="1" sz="2800">
                <a:solidFill>
                  <a:srgbClr val="800040"/>
                </a:solidFill>
                <a:latin typeface="Tahoma"/>
                <a:ea typeface="Tahoma"/>
                <a:cs typeface="Tahoma"/>
                <a:sym typeface="Tahoma"/>
              </a:rPr>
              <a:t>Read</a:t>
            </a:r>
            <a:r>
              <a:rPr sz="2800">
                <a:latin typeface="Tahoma"/>
                <a:ea typeface="Tahoma"/>
                <a:cs typeface="Tahoma"/>
                <a:sym typeface="Tahoma"/>
              </a:rPr>
              <a:t> and mark what seem to be the important ideas in the chapter.  </a:t>
            </a:r>
          </a:p>
        </p:txBody>
      </p:sp>
      <p:sp>
        <p:nvSpPr>
          <p:cNvPr id="126" name="Shape 126"/>
          <p:cNvSpPr/>
          <p:nvPr/>
        </p:nvSpPr>
        <p:spPr>
          <a:xfrm>
            <a:off x="685799" y="914400"/>
            <a:ext cx="5020381"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Detailed Study System: PRWR</a:t>
            </a:r>
          </a:p>
        </p:txBody>
      </p:sp>
      <p:sp>
        <p:nvSpPr>
          <p:cNvPr id="127" name="Shape 127"/>
          <p:cNvSpPr/>
          <p:nvPr/>
        </p:nvSpPr>
        <p:spPr>
          <a:xfrm>
            <a:off x="685800" y="3427412"/>
            <a:ext cx="7772400" cy="1295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2900" indent="520700">
              <a:defRPr sz="1800"/>
            </a:pPr>
            <a:r>
              <a:rPr b="1" sz="2800">
                <a:solidFill>
                  <a:srgbClr val="800040"/>
                </a:solidFill>
                <a:latin typeface="Tahoma"/>
                <a:ea typeface="Tahoma"/>
                <a:cs typeface="Tahoma"/>
                <a:sym typeface="Tahoma"/>
              </a:rPr>
              <a:t>•	</a:t>
            </a:r>
            <a:r>
              <a:rPr sz="2800">
                <a:latin typeface="Tahoma"/>
                <a:ea typeface="Tahoma"/>
                <a:cs typeface="Tahoma"/>
                <a:sym typeface="Tahoma"/>
              </a:rPr>
              <a:t>In particular, mark </a:t>
            </a:r>
            <a:r>
              <a:rPr sz="2800">
                <a:solidFill>
                  <a:srgbClr val="800040"/>
                </a:solidFill>
                <a:latin typeface="Tahoma"/>
                <a:ea typeface="Tahoma"/>
                <a:cs typeface="Tahoma"/>
                <a:sym typeface="Tahoma"/>
              </a:rPr>
              <a:t>definitions</a:t>
            </a:r>
            <a:r>
              <a:rPr sz="2800">
                <a:latin typeface="Tahoma"/>
                <a:ea typeface="Tahoma"/>
                <a:cs typeface="Tahoma"/>
                <a:sym typeface="Tahoma"/>
              </a:rPr>
              <a:t>, </a:t>
            </a:r>
            <a:br>
              <a:rPr sz="2800">
                <a:latin typeface="Tahoma"/>
                <a:ea typeface="Tahoma"/>
                <a:cs typeface="Tahoma"/>
                <a:sym typeface="Tahoma"/>
              </a:rPr>
            </a:br>
            <a:r>
              <a:rPr sz="2800">
                <a:solidFill>
                  <a:srgbClr val="800040"/>
                </a:solidFill>
                <a:latin typeface="Tahoma"/>
                <a:ea typeface="Tahoma"/>
                <a:cs typeface="Tahoma"/>
                <a:sym typeface="Tahoma"/>
              </a:rPr>
              <a:t>examples</a:t>
            </a:r>
            <a:r>
              <a:rPr sz="2800">
                <a:latin typeface="Tahoma"/>
                <a:ea typeface="Tahoma"/>
                <a:cs typeface="Tahoma"/>
                <a:sym typeface="Tahoma"/>
              </a:rPr>
              <a:t>, and </a:t>
            </a:r>
            <a:r>
              <a:rPr sz="2800">
                <a:solidFill>
                  <a:srgbClr val="800040"/>
                </a:solidFill>
                <a:latin typeface="Tahoma"/>
                <a:ea typeface="Tahoma"/>
                <a:cs typeface="Tahoma"/>
                <a:sym typeface="Tahoma"/>
              </a:rPr>
              <a:t>enumerations</a:t>
            </a:r>
            <a:r>
              <a:rPr sz="2800">
                <a:latin typeface="Tahoma"/>
                <a:ea typeface="Tahoma"/>
                <a:cs typeface="Tahoma"/>
                <a:sym typeface="Tahoma"/>
              </a:rPr>
              <a:t> </a:t>
            </a:r>
            <a:br>
              <a:rPr sz="2800">
                <a:latin typeface="Tahoma"/>
                <a:ea typeface="Tahoma"/>
                <a:cs typeface="Tahoma"/>
                <a:sym typeface="Tahoma"/>
              </a:rPr>
            </a:br>
            <a:r>
              <a:rPr sz="2800">
                <a:latin typeface="Tahoma"/>
                <a:ea typeface="Tahoma"/>
                <a:cs typeface="Tahoma"/>
                <a:sym typeface="Tahoma"/>
              </a:rPr>
              <a:t>(major lists of items).    </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nvSpPr>
        <p:spPr>
          <a:xfrm>
            <a:off x="685800" y="532130"/>
            <a:ext cx="7772400" cy="4597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TEXTBOOK STUDY SYSTEM</a:t>
            </a:r>
          </a:p>
        </p:txBody>
      </p:sp>
      <p:sp>
        <p:nvSpPr>
          <p:cNvPr id="132" name="Shape 132"/>
          <p:cNvSpPr/>
          <p:nvPr/>
        </p:nvSpPr>
        <p:spPr>
          <a:xfrm>
            <a:off x="1066800" y="2209800"/>
            <a:ext cx="7391400" cy="8636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7200" indent="-457200">
              <a:defRPr sz="1800"/>
            </a:pPr>
            <a:r>
              <a:rPr b="1" sz="2800">
                <a:solidFill>
                  <a:srgbClr val="800040"/>
                </a:solidFill>
                <a:latin typeface="Tahoma"/>
                <a:ea typeface="Tahoma"/>
                <a:cs typeface="Tahoma"/>
                <a:sym typeface="Tahoma"/>
              </a:rPr>
              <a:t>3</a:t>
            </a:r>
            <a:r>
              <a:rPr sz="2800">
                <a:latin typeface="Tahoma"/>
                <a:ea typeface="Tahoma"/>
                <a:cs typeface="Tahoma"/>
                <a:sym typeface="Tahoma"/>
              </a:rPr>
              <a:t>	</a:t>
            </a:r>
            <a:r>
              <a:rPr b="1" sz="2800">
                <a:solidFill>
                  <a:srgbClr val="800040"/>
                </a:solidFill>
                <a:latin typeface="Tahoma"/>
                <a:ea typeface="Tahoma"/>
                <a:cs typeface="Tahoma"/>
                <a:sym typeface="Tahoma"/>
              </a:rPr>
              <a:t>Write</a:t>
            </a:r>
            <a:r>
              <a:rPr sz="2800">
                <a:latin typeface="Tahoma"/>
                <a:ea typeface="Tahoma"/>
                <a:cs typeface="Tahoma"/>
                <a:sym typeface="Tahoma"/>
              </a:rPr>
              <a:t> (or type into your computer) study notes on the chapter.   </a:t>
            </a:r>
          </a:p>
        </p:txBody>
      </p:sp>
      <p:sp>
        <p:nvSpPr>
          <p:cNvPr id="133" name="Shape 133"/>
          <p:cNvSpPr/>
          <p:nvPr/>
        </p:nvSpPr>
        <p:spPr>
          <a:xfrm>
            <a:off x="685799" y="914400"/>
            <a:ext cx="5020381"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Detailed Study System: PRWR</a:t>
            </a:r>
          </a:p>
        </p:txBody>
      </p:sp>
      <p:sp>
        <p:nvSpPr>
          <p:cNvPr id="134" name="Shape 134"/>
          <p:cNvSpPr/>
          <p:nvPr/>
        </p:nvSpPr>
        <p:spPr>
          <a:xfrm>
            <a:off x="685800" y="3429000"/>
            <a:ext cx="7772400" cy="24384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3700" indent="469900">
              <a:defRPr sz="1800"/>
            </a:pPr>
            <a:r>
              <a:rPr b="1" sz="2800">
                <a:solidFill>
                  <a:srgbClr val="800040"/>
                </a:solidFill>
                <a:latin typeface="Tahoma"/>
                <a:ea typeface="Tahoma"/>
                <a:cs typeface="Tahoma"/>
                <a:sym typeface="Tahoma"/>
              </a:rPr>
              <a:t>•</a:t>
            </a:r>
            <a:r>
              <a:rPr sz="2800">
                <a:latin typeface="Tahoma"/>
                <a:ea typeface="Tahoma"/>
                <a:cs typeface="Tahoma"/>
                <a:sym typeface="Tahoma"/>
              </a:rPr>
              <a:t>	</a:t>
            </a:r>
            <a:r>
              <a:rPr b="1" sz="2800">
                <a:solidFill>
                  <a:srgbClr val="800040"/>
                </a:solidFill>
                <a:latin typeface="Tahoma"/>
                <a:ea typeface="Tahoma"/>
                <a:cs typeface="Tahoma"/>
                <a:sym typeface="Tahoma"/>
              </a:rPr>
              <a:t>Actual writing and notetaking </a:t>
            </a:r>
            <a:br>
              <a:rPr b="1" sz="2800">
                <a:solidFill>
                  <a:srgbClr val="800040"/>
                </a:solidFill>
                <a:latin typeface="Tahoma"/>
                <a:ea typeface="Tahoma"/>
                <a:cs typeface="Tahoma"/>
                <a:sym typeface="Tahoma"/>
              </a:rPr>
            </a:br>
            <a:r>
              <a:rPr b="1" sz="2800">
                <a:solidFill>
                  <a:srgbClr val="800040"/>
                </a:solidFill>
                <a:latin typeface="Tahoma"/>
                <a:ea typeface="Tahoma"/>
                <a:cs typeface="Tahoma"/>
                <a:sym typeface="Tahoma"/>
              </a:rPr>
              <a:t>is a key to successful learning. </a:t>
            </a:r>
            <a:endParaRPr b="1" sz="2800">
              <a:solidFill>
                <a:srgbClr val="800040"/>
              </a:solidFill>
              <a:latin typeface="Tahoma"/>
              <a:ea typeface="Tahoma"/>
              <a:cs typeface="Tahoma"/>
              <a:sym typeface="Tahoma"/>
            </a:endParaRPr>
          </a:p>
          <a:p>
            <a:pPr lvl="0" marL="393700" indent="469900">
              <a:defRPr sz="1800"/>
            </a:pPr>
            <a:endParaRPr>
              <a:solidFill>
                <a:srgbClr val="800040"/>
              </a:solidFill>
              <a:latin typeface="Tahoma"/>
              <a:ea typeface="Tahoma"/>
              <a:cs typeface="Tahoma"/>
              <a:sym typeface="Tahoma"/>
            </a:endParaRPr>
          </a:p>
          <a:p>
            <a:pPr lvl="0" marL="393700" indent="469900">
              <a:defRPr sz="1800"/>
            </a:pPr>
            <a:r>
              <a:rPr b="1" sz="2800">
                <a:solidFill>
                  <a:srgbClr val="800040"/>
                </a:solidFill>
                <a:latin typeface="Tahoma"/>
                <a:ea typeface="Tahoma"/>
                <a:cs typeface="Tahoma"/>
                <a:sym typeface="Tahoma"/>
              </a:rPr>
              <a:t>•</a:t>
            </a:r>
            <a:r>
              <a:rPr sz="2800">
                <a:latin typeface="Tahoma"/>
                <a:ea typeface="Tahoma"/>
                <a:cs typeface="Tahoma"/>
                <a:sym typeface="Tahoma"/>
              </a:rPr>
              <a:t>	Organize your notes as a </a:t>
            </a:r>
            <a:r>
              <a:rPr sz="2800">
                <a:solidFill>
                  <a:srgbClr val="800040"/>
                </a:solidFill>
                <a:latin typeface="Tahoma"/>
                <a:ea typeface="Tahoma"/>
                <a:cs typeface="Tahoma"/>
                <a:sym typeface="Tahoma"/>
              </a:rPr>
              <a:t>rough outline</a:t>
            </a:r>
            <a:r>
              <a:rPr sz="2800">
                <a:latin typeface="Tahoma"/>
                <a:ea typeface="Tahoma"/>
                <a:cs typeface="Tahoma"/>
                <a:sym typeface="Tahoma"/>
              </a:rPr>
              <a:t> that shows relationships between ideas. </a:t>
            </a:r>
            <a:r>
              <a:rPr b="1" sz="2400">
                <a:solidFill>
                  <a:srgbClr val="800040"/>
                </a:solidFill>
                <a:latin typeface="Tahoma"/>
                <a:ea typeface="Tahoma"/>
                <a:cs typeface="Tahoma"/>
                <a:sym typeface="Tahoma"/>
              </a:rPr>
              <a:t>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132"/>
                                        </p:tgtEl>
                                        <p:attrNameLst>
                                          <p:attrName>style.visibility</p:attrName>
                                        </p:attrNameLst>
                                      </p:cBhvr>
                                      <p:to>
                                        <p:strVal val="visible"/>
                                      </p:to>
                                    </p:set>
                                    <p:anim calcmode="lin" valueType="num">
                                      <p:cBhvr>
                                        <p:cTn id="7" dur="500" fill="hold"/>
                                        <p:tgtEl>
                                          <p:spTgt spid="132"/>
                                        </p:tgtEl>
                                        <p:attrNameLst>
                                          <p:attrName>ppt_x</p:attrName>
                                        </p:attrNameLst>
                                      </p:cBhvr>
                                      <p:tavLst>
                                        <p:tav tm="0">
                                          <p:val>
                                            <p:strVal val="#ppt_x"/>
                                          </p:val>
                                        </p:tav>
                                        <p:tav tm="100000">
                                          <p:val>
                                            <p:strVal val="#ppt_x"/>
                                          </p:val>
                                        </p:tav>
                                      </p:tavLst>
                                    </p:anim>
                                    <p:anim calcmode="lin" valueType="num">
                                      <p:cBhvr>
                                        <p:cTn id="8" dur="500" fill="hold"/>
                                        <p:tgtEl>
                                          <p:spTgt spid="1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2" fill="hold">
                                  <p:stCondLst>
                                    <p:cond delay="0"/>
                                  </p:stCondLst>
                                  <p:iterate type="el" backwards="0">
                                    <p:tmAbs val="0"/>
                                  </p:iterate>
                                  <p:childTnLst>
                                    <p:set>
                                      <p:cBhvr>
                                        <p:cTn id="12" fill="hold"/>
                                        <p:tgtEl>
                                          <p:spTgt spid="134">
                                            <p:bg/>
                                          </p:spTgt>
                                        </p:tgtEl>
                                        <p:attrNameLst>
                                          <p:attrName>style.visibility</p:attrName>
                                        </p:attrNameLst>
                                      </p:cBhvr>
                                      <p:to>
                                        <p:strVal val="visible"/>
                                      </p:to>
                                    </p:set>
                                    <p:anim calcmode="lin" valueType="num">
                                      <p:cBhvr>
                                        <p:cTn id="13" dur="500" fill="hold"/>
                                        <p:tgtEl>
                                          <p:spTgt spid="134">
                                            <p:bg/>
                                          </p:spTgt>
                                        </p:tgtEl>
                                        <p:attrNameLst>
                                          <p:attrName>ppt_x</p:attrName>
                                        </p:attrNameLst>
                                      </p:cBhvr>
                                      <p:tavLst>
                                        <p:tav tm="0">
                                          <p:val>
                                            <p:strVal val="#ppt_x"/>
                                          </p:val>
                                        </p:tav>
                                        <p:tav tm="100000">
                                          <p:val>
                                            <p:strVal val="#ppt_x"/>
                                          </p:val>
                                        </p:tav>
                                      </p:tavLst>
                                    </p:anim>
                                    <p:anim calcmode="lin" valueType="num">
                                      <p:cBhvr>
                                        <p:cTn id="14" dur="500" fill="hold"/>
                                        <p:tgtEl>
                                          <p:spTgt spid="134">
                                            <p:bg/>
                                          </p:spTgt>
                                        </p:tgtEl>
                                        <p:attrNameLst>
                                          <p:attrName>ppt_y</p:attrName>
                                        </p:attrNameLst>
                                      </p:cBhvr>
                                      <p:tavLst>
                                        <p:tav tm="0">
                                          <p:val>
                                            <p:strVal val="1+#ppt_h/2"/>
                                          </p:val>
                                        </p:tav>
                                        <p:tav tm="100000">
                                          <p:val>
                                            <p:strVal val="#ppt_y"/>
                                          </p:val>
                                        </p:tav>
                                      </p:tavLst>
                                    </p:anim>
                                  </p:childTnLst>
                                </p:cTn>
                              </p:par>
                              <p:par>
                                <p:cTn id="15" presetClass="entr" presetSubtype="4" presetID="2" grpId="2" fill="hold">
                                  <p:stCondLst>
                                    <p:cond delay="0"/>
                                  </p:stCondLst>
                                  <p:iterate type="el" backwards="0">
                                    <p:tmAbs val="0"/>
                                  </p:iterate>
                                  <p:childTnLst>
                                    <p:set>
                                      <p:cBhvr>
                                        <p:cTn id="16" fill="hold"/>
                                        <p:tgtEl>
                                          <p:spTgt spid="134">
                                            <p:txEl>
                                              <p:pRg st="0" end="0"/>
                                            </p:txEl>
                                          </p:spTgt>
                                        </p:tgtEl>
                                        <p:attrNameLst>
                                          <p:attrName>style.visibility</p:attrName>
                                        </p:attrNameLst>
                                      </p:cBhvr>
                                      <p:to>
                                        <p:strVal val="visible"/>
                                      </p:to>
                                    </p:set>
                                    <p:anim calcmode="lin" valueType="num">
                                      <p:cBhvr>
                                        <p:cTn id="17" dur="500" fill="hold"/>
                                        <p:tgtEl>
                                          <p:spTgt spid="134">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34">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2" fill="hold">
                                  <p:stCondLst>
                                    <p:cond delay="0"/>
                                  </p:stCondLst>
                                  <p:iterate type="el" backwards="0">
                                    <p:tmAbs val="0"/>
                                  </p:iterate>
                                  <p:childTnLst>
                                    <p:set>
                                      <p:cBhvr>
                                        <p:cTn id="21" fill="hold"/>
                                        <p:tgtEl>
                                          <p:spTgt spid="134">
                                            <p:txEl>
                                              <p:pRg st="1" end="1"/>
                                            </p:txEl>
                                          </p:spTgt>
                                        </p:tgtEl>
                                        <p:attrNameLst>
                                          <p:attrName>style.visibility</p:attrName>
                                        </p:attrNameLst>
                                      </p:cBhvr>
                                      <p:to>
                                        <p:strVal val="visible"/>
                                      </p:to>
                                    </p:set>
                                    <p:anim calcmode="lin" valueType="num">
                                      <p:cBhvr>
                                        <p:cTn id="22" dur="500" fill="hold"/>
                                        <p:tgtEl>
                                          <p:spTgt spid="134">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2" fill="hold">
                                  <p:stCondLst>
                                    <p:cond delay="0"/>
                                  </p:stCondLst>
                                  <p:iterate type="el" backwards="0">
                                    <p:tmAbs val="0"/>
                                  </p:iterate>
                                  <p:childTnLst>
                                    <p:set>
                                      <p:cBhvr>
                                        <p:cTn id="27" fill="hold"/>
                                        <p:tgtEl>
                                          <p:spTgt spid="134">
                                            <p:txEl>
                                              <p:pRg st="2" end="2"/>
                                            </p:txEl>
                                          </p:spTgt>
                                        </p:tgtEl>
                                        <p:attrNameLst>
                                          <p:attrName>style.visibility</p:attrName>
                                        </p:attrNameLst>
                                      </p:cBhvr>
                                      <p:to>
                                        <p:strVal val="visible"/>
                                      </p:to>
                                    </p:set>
                                    <p:anim calcmode="lin" valueType="num">
                                      <p:cBhvr>
                                        <p:cTn id="28" dur="500" fill="hold"/>
                                        <p:tgtEl>
                                          <p:spTgt spid="134">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13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2" grpId="1"/>
      <p:bldP build="p" bldLvl="5" animBg="1" rev="0" advAuto="0" spid="134" grpId="2"/>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nvSpPr>
        <p:spPr>
          <a:xfrm>
            <a:off x="685800" y="532130"/>
            <a:ext cx="7772400" cy="45974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TEXTBOOK STUDY SYSTEM</a:t>
            </a:r>
          </a:p>
        </p:txBody>
      </p:sp>
      <p:sp>
        <p:nvSpPr>
          <p:cNvPr id="139" name="Shape 139"/>
          <p:cNvSpPr/>
          <p:nvPr/>
        </p:nvSpPr>
        <p:spPr>
          <a:xfrm>
            <a:off x="1066800" y="2209800"/>
            <a:ext cx="7391400" cy="8636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7200" indent="-457200">
              <a:defRPr sz="1800"/>
            </a:pPr>
            <a:r>
              <a:rPr b="1" sz="2800">
                <a:solidFill>
                  <a:srgbClr val="800040"/>
                </a:solidFill>
                <a:latin typeface="Tahoma"/>
                <a:ea typeface="Tahoma"/>
                <a:cs typeface="Tahoma"/>
                <a:sym typeface="Tahoma"/>
              </a:rPr>
              <a:t>4</a:t>
            </a:r>
            <a:r>
              <a:rPr sz="2800">
                <a:latin typeface="Tahoma"/>
                <a:ea typeface="Tahoma"/>
                <a:cs typeface="Tahoma"/>
                <a:sym typeface="Tahoma"/>
              </a:rPr>
              <a:t>	</a:t>
            </a:r>
            <a:r>
              <a:rPr b="1" sz="2800">
                <a:solidFill>
                  <a:srgbClr val="800040"/>
                </a:solidFill>
                <a:latin typeface="Tahoma"/>
                <a:ea typeface="Tahoma"/>
                <a:cs typeface="Tahoma"/>
                <a:sym typeface="Tahoma"/>
              </a:rPr>
              <a:t>Recite</a:t>
            </a:r>
            <a:r>
              <a:rPr sz="2800">
                <a:latin typeface="Tahoma"/>
                <a:ea typeface="Tahoma"/>
                <a:cs typeface="Tahoma"/>
                <a:sym typeface="Tahoma"/>
              </a:rPr>
              <a:t> your study notes until you can say them to yourself without looking at them.   </a:t>
            </a:r>
          </a:p>
        </p:txBody>
      </p:sp>
      <p:sp>
        <p:nvSpPr>
          <p:cNvPr id="140" name="Shape 140"/>
          <p:cNvSpPr/>
          <p:nvPr/>
        </p:nvSpPr>
        <p:spPr>
          <a:xfrm>
            <a:off x="685799" y="914400"/>
            <a:ext cx="5020381" cy="459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solidFill>
                  <a:srgbClr val="006F84"/>
                </a:solidFill>
                <a:latin typeface="Tahoma"/>
                <a:ea typeface="Tahoma"/>
                <a:cs typeface="Tahoma"/>
                <a:sym typeface="Tahoma"/>
              </a:defRPr>
            </a:lvl1pPr>
          </a:lstStyle>
          <a:p>
            <a:pPr lvl="0">
              <a:defRPr b="0" sz="1800">
                <a:solidFill>
                  <a:srgbClr val="000000"/>
                </a:solidFill>
              </a:defRPr>
            </a:pPr>
            <a:r>
              <a:rPr b="1" sz="2400">
                <a:solidFill>
                  <a:srgbClr val="006F84"/>
                </a:solidFill>
              </a:rPr>
              <a:t>A Detailed Study System: PRWR</a:t>
            </a:r>
          </a:p>
        </p:txBody>
      </p:sp>
      <p:sp>
        <p:nvSpPr>
          <p:cNvPr id="141" name="Shape 141"/>
          <p:cNvSpPr/>
          <p:nvPr/>
        </p:nvSpPr>
        <p:spPr>
          <a:xfrm>
            <a:off x="685800" y="3429000"/>
            <a:ext cx="7696200" cy="2870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3700" indent="469900">
              <a:defRPr sz="1800"/>
            </a:pPr>
            <a:r>
              <a:rPr b="1" sz="2800">
                <a:solidFill>
                  <a:srgbClr val="800040"/>
                </a:solidFill>
                <a:latin typeface="Tahoma"/>
                <a:ea typeface="Tahoma"/>
                <a:cs typeface="Tahoma"/>
                <a:sym typeface="Tahoma"/>
              </a:rPr>
              <a:t>•</a:t>
            </a:r>
            <a:r>
              <a:rPr sz="2800">
                <a:latin typeface="Tahoma"/>
                <a:ea typeface="Tahoma"/>
                <a:cs typeface="Tahoma"/>
                <a:sym typeface="Tahoma"/>
              </a:rPr>
              <a:t>	</a:t>
            </a:r>
            <a:r>
              <a:rPr b="1" sz="2800">
                <a:solidFill>
                  <a:srgbClr val="800040"/>
                </a:solidFill>
                <a:latin typeface="Tahoma"/>
                <a:ea typeface="Tahoma"/>
                <a:cs typeface="Tahoma"/>
                <a:sym typeface="Tahoma"/>
              </a:rPr>
              <a:t>Repeated self-testing is the key to effective learning. </a:t>
            </a:r>
            <a:endParaRPr b="1" sz="2800">
              <a:solidFill>
                <a:srgbClr val="800040"/>
              </a:solidFill>
              <a:latin typeface="Tahoma"/>
              <a:ea typeface="Tahoma"/>
              <a:cs typeface="Tahoma"/>
              <a:sym typeface="Tahoma"/>
            </a:endParaRPr>
          </a:p>
          <a:p>
            <a:pPr lvl="0" marL="393700" indent="469900">
              <a:defRPr sz="1800"/>
            </a:pPr>
            <a:endParaRPr b="1">
              <a:solidFill>
                <a:srgbClr val="800040"/>
              </a:solidFill>
              <a:latin typeface="Tahoma"/>
              <a:ea typeface="Tahoma"/>
              <a:cs typeface="Tahoma"/>
              <a:sym typeface="Tahoma"/>
            </a:endParaRPr>
          </a:p>
          <a:p>
            <a:pPr lvl="0" marL="393700" indent="469900">
              <a:defRPr sz="1800"/>
            </a:pPr>
            <a:r>
              <a:rPr b="1" sz="2800">
                <a:solidFill>
                  <a:srgbClr val="800040"/>
                </a:solidFill>
                <a:latin typeface="Tahoma"/>
                <a:ea typeface="Tahoma"/>
                <a:cs typeface="Tahoma"/>
                <a:sym typeface="Tahoma"/>
              </a:rPr>
              <a:t>•</a:t>
            </a:r>
            <a:r>
              <a:rPr sz="2800">
                <a:latin typeface="Tahoma"/>
                <a:ea typeface="Tahoma"/>
                <a:cs typeface="Tahoma"/>
                <a:sym typeface="Tahoma"/>
              </a:rPr>
              <a:t>	It is impossible to be a passive learner </a:t>
            </a:r>
            <a:br>
              <a:rPr sz="2800">
                <a:latin typeface="Tahoma"/>
                <a:ea typeface="Tahoma"/>
                <a:cs typeface="Tahoma"/>
                <a:sym typeface="Tahoma"/>
              </a:rPr>
            </a:br>
            <a:r>
              <a:rPr sz="2800">
                <a:latin typeface="Tahoma"/>
                <a:ea typeface="Tahoma"/>
                <a:cs typeface="Tahoma"/>
                <a:sym typeface="Tahoma"/>
              </a:rPr>
              <a:t>if you continue this strategy of repeated self-testing.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139"/>
                                        </p:tgtEl>
                                        <p:attrNameLst>
                                          <p:attrName>style.visibility</p:attrName>
                                        </p:attrNameLst>
                                      </p:cBhvr>
                                      <p:to>
                                        <p:strVal val="visible"/>
                                      </p:to>
                                    </p:set>
                                    <p:anim calcmode="lin" valueType="num">
                                      <p:cBhvr>
                                        <p:cTn id="7" dur="500" fill="hold"/>
                                        <p:tgtEl>
                                          <p:spTgt spid="139"/>
                                        </p:tgtEl>
                                        <p:attrNameLst>
                                          <p:attrName>ppt_x</p:attrName>
                                        </p:attrNameLst>
                                      </p:cBhvr>
                                      <p:tavLst>
                                        <p:tav tm="0">
                                          <p:val>
                                            <p:strVal val="#ppt_x"/>
                                          </p:val>
                                        </p:tav>
                                        <p:tav tm="100000">
                                          <p:val>
                                            <p:strVal val="#ppt_x"/>
                                          </p:val>
                                        </p:tav>
                                      </p:tavLst>
                                    </p:anim>
                                    <p:anim calcmode="lin" valueType="num">
                                      <p:cBhvr>
                                        <p:cTn id="8"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2" fill="hold">
                                  <p:stCondLst>
                                    <p:cond delay="0"/>
                                  </p:stCondLst>
                                  <p:iterate type="el" backwards="0">
                                    <p:tmAbs val="0"/>
                                  </p:iterate>
                                  <p:childTnLst>
                                    <p:set>
                                      <p:cBhvr>
                                        <p:cTn id="12" fill="hold"/>
                                        <p:tgtEl>
                                          <p:spTgt spid="141">
                                            <p:bg/>
                                          </p:spTgt>
                                        </p:tgtEl>
                                        <p:attrNameLst>
                                          <p:attrName>style.visibility</p:attrName>
                                        </p:attrNameLst>
                                      </p:cBhvr>
                                      <p:to>
                                        <p:strVal val="visible"/>
                                      </p:to>
                                    </p:set>
                                    <p:anim calcmode="lin" valueType="num">
                                      <p:cBhvr>
                                        <p:cTn id="13" dur="500" fill="hold"/>
                                        <p:tgtEl>
                                          <p:spTgt spid="141">
                                            <p:bg/>
                                          </p:spTgt>
                                        </p:tgtEl>
                                        <p:attrNameLst>
                                          <p:attrName>ppt_x</p:attrName>
                                        </p:attrNameLst>
                                      </p:cBhvr>
                                      <p:tavLst>
                                        <p:tav tm="0">
                                          <p:val>
                                            <p:strVal val="#ppt_x"/>
                                          </p:val>
                                        </p:tav>
                                        <p:tav tm="100000">
                                          <p:val>
                                            <p:strVal val="#ppt_x"/>
                                          </p:val>
                                        </p:tav>
                                      </p:tavLst>
                                    </p:anim>
                                    <p:anim calcmode="lin" valueType="num">
                                      <p:cBhvr>
                                        <p:cTn id="14" dur="500" fill="hold"/>
                                        <p:tgtEl>
                                          <p:spTgt spid="141">
                                            <p:bg/>
                                          </p:spTgt>
                                        </p:tgtEl>
                                        <p:attrNameLst>
                                          <p:attrName>ppt_y</p:attrName>
                                        </p:attrNameLst>
                                      </p:cBhvr>
                                      <p:tavLst>
                                        <p:tav tm="0">
                                          <p:val>
                                            <p:strVal val="1+#ppt_h/2"/>
                                          </p:val>
                                        </p:tav>
                                        <p:tav tm="100000">
                                          <p:val>
                                            <p:strVal val="#ppt_y"/>
                                          </p:val>
                                        </p:tav>
                                      </p:tavLst>
                                    </p:anim>
                                  </p:childTnLst>
                                </p:cTn>
                              </p:par>
                              <p:par>
                                <p:cTn id="15" presetClass="entr" presetSubtype="4" presetID="2" grpId="2" fill="hold">
                                  <p:stCondLst>
                                    <p:cond delay="0"/>
                                  </p:stCondLst>
                                  <p:iterate type="el" backwards="0">
                                    <p:tmAbs val="0"/>
                                  </p:iterate>
                                  <p:childTnLst>
                                    <p:set>
                                      <p:cBhvr>
                                        <p:cTn id="16" fill="hold"/>
                                        <p:tgtEl>
                                          <p:spTgt spid="141">
                                            <p:txEl>
                                              <p:pRg st="0" end="0"/>
                                            </p:txEl>
                                          </p:spTgt>
                                        </p:tgtEl>
                                        <p:attrNameLst>
                                          <p:attrName>style.visibility</p:attrName>
                                        </p:attrNameLst>
                                      </p:cBhvr>
                                      <p:to>
                                        <p:strVal val="visible"/>
                                      </p:to>
                                    </p:set>
                                    <p:anim calcmode="lin" valueType="num">
                                      <p:cBhvr>
                                        <p:cTn id="17" dur="500" fill="hold"/>
                                        <p:tgtEl>
                                          <p:spTgt spid="141">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41">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nodeType="afterEffect" presetClass="entr" presetSubtype="4" presetID="2" grpId="2" fill="hold">
                                  <p:stCondLst>
                                    <p:cond delay="0"/>
                                  </p:stCondLst>
                                  <p:iterate type="el" backwards="0">
                                    <p:tmAbs val="0"/>
                                  </p:iterate>
                                  <p:childTnLst>
                                    <p:set>
                                      <p:cBhvr>
                                        <p:cTn id="21" fill="hold"/>
                                        <p:tgtEl>
                                          <p:spTgt spid="141">
                                            <p:txEl>
                                              <p:pRg st="1" end="1"/>
                                            </p:txEl>
                                          </p:spTgt>
                                        </p:tgtEl>
                                        <p:attrNameLst>
                                          <p:attrName>style.visibility</p:attrName>
                                        </p:attrNameLst>
                                      </p:cBhvr>
                                      <p:to>
                                        <p:strVal val="visible"/>
                                      </p:to>
                                    </p:set>
                                    <p:anim calcmode="lin" valueType="num">
                                      <p:cBhvr>
                                        <p:cTn id="22" dur="500" fill="hold"/>
                                        <p:tgtEl>
                                          <p:spTgt spid="14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4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presetClass="entr" presetSubtype="4" presetID="2" grpId="2" fill="hold">
                                  <p:stCondLst>
                                    <p:cond delay="0"/>
                                  </p:stCondLst>
                                  <p:iterate type="el" backwards="0">
                                    <p:tmAbs val="0"/>
                                  </p:iterate>
                                  <p:childTnLst>
                                    <p:set>
                                      <p:cBhvr>
                                        <p:cTn id="27" fill="hold"/>
                                        <p:tgtEl>
                                          <p:spTgt spid="141">
                                            <p:txEl>
                                              <p:pRg st="2" end="2"/>
                                            </p:txEl>
                                          </p:spTgt>
                                        </p:tgtEl>
                                        <p:attrNameLst>
                                          <p:attrName>style.visibility</p:attrName>
                                        </p:attrNameLst>
                                      </p:cBhvr>
                                      <p:to>
                                        <p:strVal val="visible"/>
                                      </p:to>
                                    </p:set>
                                    <p:anim calcmode="lin" valueType="num">
                                      <p:cBhvr>
                                        <p:cTn id="28" dur="500" fill="hold"/>
                                        <p:tgtEl>
                                          <p:spTgt spid="141">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14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1" grpId="2"/>
      <p:bldP build="whole" bldLvl="1" animBg="1" rev="0" advAuto="0" spid="139"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nvSpPr>
        <p:spPr>
          <a:xfrm>
            <a:off x="609600" y="990600"/>
            <a:ext cx="8001000" cy="4800600"/>
          </a:xfrm>
          <a:prstGeom prst="rect">
            <a:avLst/>
          </a:prstGeom>
          <a:solidFill>
            <a:srgbClr val="DBEBEE"/>
          </a:solidFill>
          <a:ln>
            <a:solidFill>
              <a:srgbClr val="1350B2"/>
            </a:solidFill>
            <a:round/>
          </a:ln>
        </p:spPr>
        <p:txBody>
          <a:bodyPr lIns="0" tIns="0" rIns="0" bIns="0"/>
          <a:lstStyle/>
          <a:p>
            <a:pPr lvl="0">
              <a:lnSpc>
                <a:spcPct val="80000"/>
              </a:lnSpc>
            </a:pPr>
          </a:p>
        </p:txBody>
      </p:sp>
      <p:sp>
        <p:nvSpPr>
          <p:cNvPr id="146" name="Shape 146"/>
          <p:cNvSpPr/>
          <p:nvPr/>
        </p:nvSpPr>
        <p:spPr>
          <a:xfrm>
            <a:off x="692150" y="1143000"/>
            <a:ext cx="7918450" cy="739140"/>
          </a:xfrm>
          <a:prstGeom prst="rect">
            <a:avLst/>
          </a:prstGeom>
          <a:solidFill>
            <a:srgbClr val="DBEBEE"/>
          </a:solidFill>
          <a:ln w="12700">
            <a:miter lim="400000"/>
          </a:ln>
          <a:extLst>
            <a:ext uri="{C572A759-6A51-4108-AA02-DFA0A04FC94B}">
              <ma14:wrappingTextBoxFlag xmlns:ma14="http://schemas.microsoft.com/office/mac/drawingml/2011/main" val="1"/>
            </a:ext>
          </a:extLst>
        </p:spPr>
        <p:txBody>
          <a:bodyPr lIns="0" tIns="0" rIns="0" bIns="0">
            <a:spAutoFit/>
          </a:bodyPr>
          <a:lstStyle/>
          <a:p>
            <a:pPr lvl="0" indent="177800">
              <a:tabLst>
                <a:tab pos="457200" algn="l"/>
              </a:tabLst>
              <a:defRPr sz="1800"/>
            </a:pPr>
            <a:endParaRPr b="1">
              <a:solidFill>
                <a:srgbClr val="800040"/>
              </a:solidFill>
              <a:latin typeface="+mn-lt"/>
              <a:ea typeface="+mn-ea"/>
              <a:cs typeface="+mn-cs"/>
              <a:sym typeface="Helvetica"/>
            </a:endParaRPr>
          </a:p>
          <a:p>
            <a:pPr lvl="0" indent="177800">
              <a:spcBef>
                <a:spcPts val="700"/>
              </a:spcBef>
              <a:tabLst>
                <a:tab pos="457200" algn="l"/>
              </a:tabLst>
              <a:defRPr sz="1800"/>
            </a:pPr>
            <a:r>
              <a:rPr b="1">
                <a:solidFill>
                  <a:srgbClr val="006F84"/>
                </a:solidFill>
                <a:latin typeface="Tahoma"/>
                <a:ea typeface="Tahoma"/>
                <a:cs typeface="Tahoma"/>
                <a:sym typeface="Tahoma"/>
              </a:rPr>
              <a:t>REVIEW</a:t>
            </a:r>
            <a:r>
              <a:rPr sz="2400">
                <a:latin typeface="+mn-lt"/>
                <a:ea typeface="+mn-ea"/>
                <a:cs typeface="+mn-cs"/>
                <a:sym typeface="Helvetica"/>
              </a:rPr>
              <a:t> </a:t>
            </a:r>
          </a:p>
        </p:txBody>
      </p:sp>
      <p:sp>
        <p:nvSpPr>
          <p:cNvPr id="147" name="Shape 147"/>
          <p:cNvSpPr/>
          <p:nvPr/>
        </p:nvSpPr>
        <p:spPr>
          <a:xfrm>
            <a:off x="685800" y="2366962"/>
            <a:ext cx="7543800" cy="3149601"/>
          </a:xfrm>
          <a:prstGeom prst="rect">
            <a:avLst/>
          </a:prstGeom>
          <a:solidFill>
            <a:srgbClr val="DBEBEE"/>
          </a:solidFill>
          <a:ln w="12700">
            <a:miter lim="400000"/>
          </a:ln>
          <a:extLst>
            <a:ext uri="{C572A759-6A51-4108-AA02-DFA0A04FC94B}">
              <ma14:wrappingTextBoxFlag xmlns:ma14="http://schemas.microsoft.com/office/mac/drawingml/2011/main" val="1"/>
            </a:ext>
          </a:extLst>
        </p:spPr>
        <p:txBody>
          <a:bodyPr lIns="0" tIns="0" rIns="0" bIns="0">
            <a:spAutoFit/>
          </a:bodyPr>
          <a:lstStyle/>
          <a:p>
            <a:pPr lvl="0" marL="228600" indent="571500">
              <a:spcBef>
                <a:spcPts val="500"/>
              </a:spcBef>
              <a:tabLst>
                <a:tab pos="1016000" algn="l"/>
              </a:tabLst>
              <a:defRPr sz="1800"/>
            </a:pPr>
            <a:r>
              <a:rPr b="1">
                <a:solidFill>
                  <a:srgbClr val="006F84"/>
                </a:solidFill>
                <a:latin typeface="Tahoma"/>
                <a:ea typeface="Tahoma"/>
                <a:cs typeface="Tahoma"/>
                <a:sym typeface="Tahoma"/>
              </a:rPr>
              <a:t>•</a:t>
            </a:r>
            <a:r>
              <a:rPr>
                <a:latin typeface="Times"/>
                <a:ea typeface="Times"/>
                <a:cs typeface="Times"/>
                <a:sym typeface="Times"/>
              </a:rPr>
              <a:t>	Active readers think and ask questions as they read. Active readers ask, “What is the point?” and “What is the support for the point?” Active readers also pay close attention to titles and other headings, as well as definitions, examples, and enumerations.   </a:t>
            </a:r>
            <a:endParaRPr b="1">
              <a:latin typeface="Times"/>
              <a:ea typeface="Times"/>
              <a:cs typeface="Times"/>
              <a:sym typeface="Times"/>
            </a:endParaRPr>
          </a:p>
          <a:p>
            <a:pPr lvl="0" marL="228600" indent="571500">
              <a:spcBef>
                <a:spcPts val="500"/>
              </a:spcBef>
              <a:tabLst>
                <a:tab pos="1016000" algn="l"/>
              </a:tabLst>
              <a:defRPr sz="1800"/>
            </a:pPr>
            <a:r>
              <a:rPr b="1">
                <a:solidFill>
                  <a:srgbClr val="006F84"/>
                </a:solidFill>
                <a:latin typeface="Tahoma"/>
                <a:ea typeface="Tahoma"/>
                <a:cs typeface="Tahoma"/>
                <a:sym typeface="Tahoma"/>
              </a:rPr>
              <a:t>•</a:t>
            </a:r>
            <a:r>
              <a:rPr b="1" sz="1600">
                <a:solidFill>
                  <a:srgbClr val="008000"/>
                </a:solidFill>
                <a:latin typeface="Tahoma"/>
                <a:ea typeface="Tahoma"/>
                <a:cs typeface="Tahoma"/>
                <a:sym typeface="Tahoma"/>
              </a:rPr>
              <a:t> </a:t>
            </a:r>
            <a:r>
              <a:rPr>
                <a:latin typeface="Times"/>
                <a:ea typeface="Times"/>
                <a:cs typeface="Times"/>
                <a:sym typeface="Times"/>
              </a:rPr>
              <a:t>	Active readers often have a pen in hand as they read so they can mark off what seem to be the important ideas.    </a:t>
            </a:r>
            <a:endParaRPr b="1">
              <a:latin typeface="Times"/>
              <a:ea typeface="Times"/>
              <a:cs typeface="Times"/>
              <a:sym typeface="Times"/>
            </a:endParaRPr>
          </a:p>
          <a:p>
            <a:pPr lvl="0" marL="228600" indent="571500">
              <a:spcBef>
                <a:spcPts val="500"/>
              </a:spcBef>
              <a:tabLst>
                <a:tab pos="1016000" algn="l"/>
              </a:tabLst>
              <a:defRPr sz="1800"/>
            </a:pPr>
            <a:r>
              <a:rPr b="1">
                <a:solidFill>
                  <a:srgbClr val="006F84"/>
                </a:solidFill>
                <a:latin typeface="Tahoma"/>
                <a:ea typeface="Tahoma"/>
                <a:cs typeface="Tahoma"/>
                <a:sym typeface="Tahoma"/>
              </a:rPr>
              <a:t>•</a:t>
            </a:r>
            <a:r>
              <a:rPr b="1" sz="1600">
                <a:solidFill>
                  <a:srgbClr val="008000"/>
                </a:solidFill>
                <a:latin typeface="Tahoma"/>
                <a:ea typeface="Tahoma"/>
                <a:cs typeface="Tahoma"/>
                <a:sym typeface="Tahoma"/>
              </a:rPr>
              <a:t> </a:t>
            </a:r>
            <a:r>
              <a:rPr>
                <a:latin typeface="Times"/>
                <a:ea typeface="Times"/>
                <a:cs typeface="Times"/>
                <a:sym typeface="Times"/>
              </a:rPr>
              <a:t>	Active readers often use a reading study system. In a nutshell, they </a:t>
            </a:r>
            <a:r>
              <a:rPr i="1">
                <a:latin typeface="Times"/>
                <a:ea typeface="Times"/>
                <a:cs typeface="Times"/>
                <a:sym typeface="Times"/>
              </a:rPr>
              <a:t>preview</a:t>
            </a:r>
            <a:r>
              <a:rPr>
                <a:latin typeface="Times"/>
                <a:ea typeface="Times"/>
                <a:cs typeface="Times"/>
                <a:sym typeface="Times"/>
              </a:rPr>
              <a:t> a selection first; then, they </a:t>
            </a:r>
            <a:r>
              <a:rPr i="1">
                <a:latin typeface="Times"/>
                <a:ea typeface="Times"/>
                <a:cs typeface="Times"/>
                <a:sym typeface="Times"/>
              </a:rPr>
              <a:t>read and mark off</a:t>
            </a:r>
            <a:r>
              <a:rPr>
                <a:latin typeface="Times"/>
                <a:ea typeface="Times"/>
                <a:cs typeface="Times"/>
                <a:sym typeface="Times"/>
              </a:rPr>
              <a:t> what seem to be the important ideas; next, they </a:t>
            </a:r>
            <a:r>
              <a:rPr i="1">
                <a:latin typeface="Times"/>
                <a:ea typeface="Times"/>
                <a:cs typeface="Times"/>
                <a:sym typeface="Times"/>
              </a:rPr>
              <a:t>take written notes</a:t>
            </a:r>
            <a:r>
              <a:rPr>
                <a:latin typeface="Times"/>
                <a:ea typeface="Times"/>
                <a:cs typeface="Times"/>
                <a:sym typeface="Times"/>
              </a:rPr>
              <a:t> on that material; and finally, they </a:t>
            </a:r>
            <a:r>
              <a:rPr i="1">
                <a:latin typeface="Times"/>
                <a:ea typeface="Times"/>
                <a:cs typeface="Times"/>
                <a:sym typeface="Times"/>
              </a:rPr>
              <a:t>recite their notes</a:t>
            </a:r>
            <a:r>
              <a:rPr>
                <a:latin typeface="Times"/>
                <a:ea typeface="Times"/>
                <a:cs typeface="Times"/>
                <a:sym typeface="Times"/>
              </a:rPr>
              <a:t> until they can remember them.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147">
                                            <p:bg/>
                                          </p:spTgt>
                                        </p:tgtEl>
                                        <p:attrNameLst>
                                          <p:attrName>style.visibility</p:attrName>
                                        </p:attrNameLst>
                                      </p:cBhvr>
                                      <p:to>
                                        <p:strVal val="visible"/>
                                      </p:to>
                                    </p:set>
                                    <p:anim calcmode="lin" valueType="num">
                                      <p:cBhvr>
                                        <p:cTn id="7" dur="500" fill="hold"/>
                                        <p:tgtEl>
                                          <p:spTgt spid="147">
                                            <p:bg/>
                                          </p:spTgt>
                                        </p:tgtEl>
                                        <p:attrNameLst>
                                          <p:attrName>ppt_x</p:attrName>
                                        </p:attrNameLst>
                                      </p:cBhvr>
                                      <p:tavLst>
                                        <p:tav tm="0">
                                          <p:val>
                                            <p:strVal val="#ppt_x"/>
                                          </p:val>
                                        </p:tav>
                                        <p:tav tm="100000">
                                          <p:val>
                                            <p:strVal val="#ppt_x"/>
                                          </p:val>
                                        </p:tav>
                                      </p:tavLst>
                                    </p:anim>
                                    <p:anim calcmode="lin" valueType="num">
                                      <p:cBhvr>
                                        <p:cTn id="8" dur="500" fill="hold"/>
                                        <p:tgtEl>
                                          <p:spTgt spid="147">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147">
                                            <p:txEl>
                                              <p:pRg st="0" end="0"/>
                                            </p:txEl>
                                          </p:spTgt>
                                        </p:tgtEl>
                                        <p:attrNameLst>
                                          <p:attrName>style.visibility</p:attrName>
                                        </p:attrNameLst>
                                      </p:cBhvr>
                                      <p:to>
                                        <p:strVal val="visible"/>
                                      </p:to>
                                    </p:set>
                                    <p:anim calcmode="lin" valueType="num">
                                      <p:cBhvr>
                                        <p:cTn id="11" dur="500" fill="hold"/>
                                        <p:tgtEl>
                                          <p:spTgt spid="14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4" presetID="2" grpId="1" fill="hold">
                                  <p:stCondLst>
                                    <p:cond delay="0"/>
                                  </p:stCondLst>
                                  <p:iterate type="el" backwards="0">
                                    <p:tmAbs val="0"/>
                                  </p:iterate>
                                  <p:childTnLst>
                                    <p:set>
                                      <p:cBhvr>
                                        <p:cTn id="16" fill="hold"/>
                                        <p:tgtEl>
                                          <p:spTgt spid="147">
                                            <p:txEl>
                                              <p:pRg st="1" end="1"/>
                                            </p:txEl>
                                          </p:spTgt>
                                        </p:tgtEl>
                                        <p:attrNameLst>
                                          <p:attrName>style.visibility</p:attrName>
                                        </p:attrNameLst>
                                      </p:cBhvr>
                                      <p:to>
                                        <p:strVal val="visible"/>
                                      </p:to>
                                    </p:set>
                                    <p:anim calcmode="lin" valueType="num">
                                      <p:cBhvr>
                                        <p:cTn id="17" dur="500" fill="hold"/>
                                        <p:tgtEl>
                                          <p:spTgt spid="14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presetClass="entr" presetSubtype="4" presetID="2" grpId="1" fill="hold">
                                  <p:stCondLst>
                                    <p:cond delay="0"/>
                                  </p:stCondLst>
                                  <p:iterate type="el" backwards="0">
                                    <p:tmAbs val="0"/>
                                  </p:iterate>
                                  <p:childTnLst>
                                    <p:set>
                                      <p:cBhvr>
                                        <p:cTn id="22" fill="hold"/>
                                        <p:tgtEl>
                                          <p:spTgt spid="147">
                                            <p:txEl>
                                              <p:pRg st="2" end="2"/>
                                            </p:txEl>
                                          </p:spTgt>
                                        </p:tgtEl>
                                        <p:attrNameLst>
                                          <p:attrName>style.visibility</p:attrName>
                                        </p:attrNameLst>
                                      </p:cBhvr>
                                      <p:to>
                                        <p:strVal val="visible"/>
                                      </p:to>
                                    </p:set>
                                    <p:anim calcmode="lin" valueType="num">
                                      <p:cBhvr>
                                        <p:cTn id="23" dur="500" fill="hold"/>
                                        <p:tgtEl>
                                          <p:spTgt spid="14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7" grpId="1"/>
    </p:bldLst>
  </p:timing>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1" name="1.jpg" descr="1"/>
          <p:cNvPicPr/>
          <p:nvPr/>
        </p:nvPicPr>
        <p:blipFill>
          <a:blip r:embed="rId2">
            <a:extLst/>
          </a:blip>
          <a:stretch>
            <a:fillRect/>
          </a:stretch>
        </p:blipFill>
        <p:spPr>
          <a:xfrm>
            <a:off x="-152400" y="0"/>
            <a:ext cx="9296400" cy="7010400"/>
          </a:xfrm>
          <a:prstGeom prst="rect">
            <a:avLst/>
          </a:prstGeom>
          <a:ln w="12700">
            <a:miter lim="400000"/>
          </a:ln>
        </p:spPr>
      </p:pic>
      <p:sp>
        <p:nvSpPr>
          <p:cNvPr id="152" name="Shape 152"/>
          <p:cNvSpPr/>
          <p:nvPr/>
        </p:nvSpPr>
        <p:spPr>
          <a:xfrm>
            <a:off x="3457574" y="533400"/>
            <a:ext cx="4924427" cy="6463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4000">
                <a:solidFill>
                  <a:srgbClr val="FFFFFF"/>
                </a:solidFill>
              </a:defRPr>
            </a:lvl1pPr>
          </a:lstStyle>
          <a:p>
            <a:pPr lvl="0">
              <a:defRPr sz="1800">
                <a:solidFill>
                  <a:srgbClr val="000000"/>
                </a:solidFill>
              </a:defRPr>
            </a:pPr>
            <a:r>
              <a:rPr sz="4000">
                <a:solidFill>
                  <a:srgbClr val="FFFFFF"/>
                </a:solidFill>
              </a:rPr>
              <a:t>That’s  All!</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0" showMasterSp="1" showMasterPhAnim="1">
  <p:cSld>
    <p:bg>
      <p:bgPr>
        <a:gradFill flip="none" rotWithShape="1">
          <a:gsLst>
            <a:gs pos="0">
              <a:srgbClr val="000000"/>
            </a:gs>
            <a:gs pos="100000">
              <a:srgbClr val="FFFFFF"/>
            </a:gs>
          </a:gsLst>
          <a:lin ang="16200000" scaled="0"/>
        </a:gradFill>
      </p:bgPr>
    </p:bg>
    <p:spTree>
      <p:nvGrpSpPr>
        <p:cNvPr id="1" name=""/>
        <p:cNvGrpSpPr/>
        <p:nvPr/>
      </p:nvGrpSpPr>
      <p:grpSpPr>
        <a:xfrm>
          <a:off x="0" y="0"/>
          <a:ext cx="0" cy="0"/>
          <a:chOff x="0" y="0"/>
          <a:chExt cx="0" cy="0"/>
        </a:xfrm>
      </p:grpSpPr>
      <p:sp>
        <p:nvSpPr>
          <p:cNvPr id="16" name="Shape 16"/>
          <p:cNvSpPr/>
          <p:nvPr>
            <p:ph type="title" idx="4294967295"/>
          </p:nvPr>
        </p:nvSpPr>
        <p:spPr>
          <a:xfrm>
            <a:off x="1219200" y="1447800"/>
            <a:ext cx="6705600" cy="1524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lnSpc>
                <a:spcPct val="90000"/>
              </a:lnSpc>
              <a:defRPr sz="1800"/>
            </a:pPr>
            <a:r>
              <a:rPr sz="4400">
                <a:latin typeface="Garamond Premr Pro"/>
                <a:ea typeface="Garamond Premr Pro"/>
                <a:cs typeface="Garamond Premr Pro"/>
                <a:sym typeface="Garamond Premr Pro"/>
              </a:rPr>
              <a:t>T</a:t>
            </a:r>
            <a:r>
              <a:rPr sz="3600">
                <a:latin typeface="Garamond Premr Pro"/>
                <a:ea typeface="Garamond Premr Pro"/>
                <a:cs typeface="Garamond Premr Pro"/>
                <a:sym typeface="Garamond Premr Pro"/>
              </a:rPr>
              <a:t>EN</a:t>
            </a:r>
            <a:r>
              <a:rPr sz="4000">
                <a:latin typeface="Garamond Premr Pro"/>
                <a:ea typeface="Garamond Premr Pro"/>
                <a:cs typeface="Garamond Premr Pro"/>
                <a:sym typeface="Garamond Premr Pro"/>
              </a:rPr>
              <a:t> </a:t>
            </a:r>
            <a:r>
              <a:rPr sz="4400">
                <a:latin typeface="Garamond Premr Pro"/>
                <a:ea typeface="Garamond Premr Pro"/>
                <a:cs typeface="Garamond Premr Pro"/>
                <a:sym typeface="Garamond Premr Pro"/>
              </a:rPr>
              <a:t>S</a:t>
            </a:r>
            <a:r>
              <a:rPr sz="3600">
                <a:latin typeface="Garamond Premr Pro"/>
                <a:ea typeface="Garamond Premr Pro"/>
                <a:cs typeface="Garamond Premr Pro"/>
                <a:sym typeface="Garamond Premr Pro"/>
              </a:rPr>
              <a:t>TEPS</a:t>
            </a:r>
            <a:r>
              <a:rPr sz="4000">
                <a:latin typeface="Garamond Premr Pro"/>
                <a:ea typeface="Garamond Premr Pro"/>
                <a:cs typeface="Garamond Premr Pro"/>
                <a:sym typeface="Garamond Premr Pro"/>
              </a:rPr>
              <a:t> </a:t>
            </a:r>
            <a:r>
              <a:rPr sz="3600">
                <a:latin typeface="Garamond Premr Pro"/>
                <a:ea typeface="Garamond Premr Pro"/>
                <a:cs typeface="Garamond Premr Pro"/>
                <a:sym typeface="Garamond Premr Pro"/>
              </a:rPr>
              <a:t>TO </a:t>
            </a:r>
            <a:br>
              <a:rPr sz="3600">
                <a:latin typeface="Garamond Premr Pro"/>
                <a:ea typeface="Garamond Premr Pro"/>
                <a:cs typeface="Garamond Premr Pro"/>
                <a:sym typeface="Garamond Premr Pro"/>
              </a:rPr>
            </a:br>
            <a:r>
              <a:rPr sz="4400">
                <a:latin typeface="Garamond Premr Pro"/>
                <a:ea typeface="Garamond Premr Pro"/>
                <a:cs typeface="Garamond Premr Pro"/>
                <a:sym typeface="Garamond Premr Pro"/>
              </a:rPr>
              <a:t>A</a:t>
            </a:r>
            <a:r>
              <a:rPr sz="3600">
                <a:latin typeface="Garamond Premr Pro"/>
                <a:ea typeface="Garamond Premr Pro"/>
                <a:cs typeface="Garamond Premr Pro"/>
                <a:sym typeface="Garamond Premr Pro"/>
              </a:rPr>
              <a:t>DVANCED </a:t>
            </a:r>
            <a:r>
              <a:rPr sz="4400">
                <a:latin typeface="Garamond Premr Pro"/>
                <a:ea typeface="Garamond Premr Pro"/>
                <a:cs typeface="Garamond Premr Pro"/>
                <a:sym typeface="Garamond Premr Pro"/>
              </a:rPr>
              <a:t>R</a:t>
            </a:r>
            <a:r>
              <a:rPr sz="3600">
                <a:latin typeface="Garamond Premr Pro"/>
                <a:ea typeface="Garamond Premr Pro"/>
                <a:cs typeface="Garamond Premr Pro"/>
                <a:sym typeface="Garamond Premr Pro"/>
              </a:rPr>
              <a:t>EADING</a:t>
            </a:r>
          </a:p>
        </p:txBody>
      </p:sp>
      <p:sp>
        <p:nvSpPr>
          <p:cNvPr id="17" name="Shape 17"/>
          <p:cNvSpPr/>
          <p:nvPr>
            <p:ph type="body" idx="4294967295"/>
          </p:nvPr>
        </p:nvSpPr>
        <p:spPr>
          <a:xfrm>
            <a:off x="2743200" y="3276599"/>
            <a:ext cx="3733800" cy="114300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0" indent="0" algn="ctr">
              <a:buSzTx/>
              <a:buNone/>
              <a:defRPr sz="1800"/>
            </a:pPr>
            <a:endParaRPr sz="1400"/>
          </a:p>
          <a:p>
            <a:pPr lvl="0" marL="0" indent="0" algn="ctr">
              <a:buSzTx/>
              <a:buNone/>
              <a:defRPr sz="1800"/>
            </a:pPr>
            <a:endParaRPr sz="1400"/>
          </a:p>
          <a:p>
            <a:pPr lvl="0" marL="0" indent="0" algn="ctr">
              <a:spcBef>
                <a:spcPts val="400"/>
              </a:spcBef>
              <a:buSzTx/>
              <a:buNone/>
              <a:defRPr sz="1800"/>
            </a:pPr>
            <a:r>
              <a:rPr sz="2000">
                <a:latin typeface="Apple Chancery"/>
                <a:ea typeface="Apple Chancery"/>
                <a:cs typeface="Apple Chancery"/>
                <a:sym typeface="Apple Chancery"/>
              </a:rPr>
              <a:t>John Langan</a:t>
            </a:r>
          </a:p>
        </p:txBody>
      </p:sp>
      <p:sp>
        <p:nvSpPr>
          <p:cNvPr id="18" name="Shape 18"/>
          <p:cNvSpPr/>
          <p:nvPr/>
        </p:nvSpPr>
        <p:spPr>
          <a:xfrm>
            <a:off x="3124200" y="6248400"/>
            <a:ext cx="2971800" cy="3327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900"/>
              </a:spcBef>
              <a:defRPr sz="1600">
                <a:latin typeface="Garamond Premr Pro"/>
                <a:ea typeface="Garamond Premr Pro"/>
                <a:cs typeface="Garamond Premr Pro"/>
                <a:sym typeface="Garamond Premr Pro"/>
              </a:defRPr>
            </a:lvl1pPr>
          </a:lstStyle>
          <a:p>
            <a:pPr lvl="0">
              <a:defRPr sz="1800"/>
            </a:pPr>
            <a:r>
              <a:rPr sz="1600"/>
              <a:t>© 2009   Townsend Press</a:t>
            </a:r>
          </a:p>
        </p:txBody>
      </p:sp>
      <p:pic>
        <p:nvPicPr>
          <p:cNvPr id="19" name="image.pdf"/>
          <p:cNvPicPr/>
          <p:nvPr/>
        </p:nvPicPr>
        <p:blipFill>
          <a:blip r:embed="rId2">
            <a:extLst/>
          </a:blip>
          <a:stretch>
            <a:fillRect/>
          </a:stretch>
        </p:blipFill>
        <p:spPr>
          <a:xfrm>
            <a:off x="4243387" y="5562600"/>
            <a:ext cx="709613" cy="533400"/>
          </a:xfrm>
          <a:prstGeom prst="rect">
            <a:avLst/>
          </a:prstGeom>
          <a:ln w="12700">
            <a:miter lim="400000"/>
          </a:ln>
        </p:spPr>
      </p:pic>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4" name="MPj04384940000[1].jpg" descr="C:\Documents and Settings\strunci\Local Settings\Temporary Internet Files\Content.IE5\TBGPQHNW\MPj04384940000[1].jpg"/>
          <p:cNvPicPr/>
          <p:nvPr/>
        </p:nvPicPr>
        <p:blipFill>
          <a:blip r:embed="rId2">
            <a:extLst/>
          </a:blip>
          <a:stretch>
            <a:fillRect/>
          </a:stretch>
        </p:blipFill>
        <p:spPr>
          <a:xfrm>
            <a:off x="0" y="0"/>
            <a:ext cx="9144000" cy="6958013"/>
          </a:xfrm>
          <a:prstGeom prst="rect">
            <a:avLst/>
          </a:prstGeom>
          <a:ln w="12700">
            <a:miter lim="400000"/>
          </a:ln>
        </p:spPr>
      </p:pic>
      <p:pic>
        <p:nvPicPr>
          <p:cNvPr id="155" name="image.png"/>
          <p:cNvPicPr/>
          <p:nvPr/>
        </p:nvPicPr>
        <p:blipFill>
          <a:blip r:embed="rId3">
            <a:extLst/>
          </a:blip>
          <a:stretch>
            <a:fillRect/>
          </a:stretch>
        </p:blipFill>
        <p:spPr>
          <a:xfrm>
            <a:off x="2322512" y="1712912"/>
            <a:ext cx="4260851" cy="854076"/>
          </a:xfrm>
          <a:prstGeom prst="rect">
            <a:avLst/>
          </a:prstGeom>
          <a:ln w="12700">
            <a:miter lim="400000"/>
          </a:ln>
        </p:spPr>
      </p:pic>
      <p:sp>
        <p:nvSpPr>
          <p:cNvPr id="156" name="Shape 156"/>
          <p:cNvSpPr/>
          <p:nvPr/>
        </p:nvSpPr>
        <p:spPr>
          <a:xfrm>
            <a:off x="3286125" y="2544762"/>
            <a:ext cx="3171825" cy="17714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defRPr sz="1800"/>
            </a:pPr>
            <a:endParaRPr b="1" sz="2000">
              <a:effectLst>
                <a:outerShdw sx="100000" sy="100000" kx="0" ky="0" algn="b" rotWithShape="0" blurRad="12700" dist="25400" dir="2700000">
                  <a:srgbClr val="DDDDDD"/>
                </a:outerShdw>
              </a:effectLst>
            </a:endParaRPr>
          </a:p>
          <a:p>
            <a:pPr lvl="0" algn="ctr">
              <a:defRPr sz="1800"/>
            </a:pPr>
            <a:endParaRPr b="1" sz="3700">
              <a:solidFill>
                <a:srgbClr val="FFFFFF"/>
              </a:solidFill>
              <a:effectLst>
                <a:outerShdw sx="100000" sy="100000" kx="0" ky="0" algn="b" rotWithShape="0" blurRad="12700" dist="25400" dir="2700000">
                  <a:srgbClr val="DDDDDD"/>
                </a:outerShdw>
              </a:effectLst>
            </a:endParaRPr>
          </a:p>
          <a:p>
            <a:pPr lvl="0" algn="ctr">
              <a:defRPr sz="1800"/>
            </a:pPr>
            <a:r>
              <a:rPr b="1" sz="3700">
                <a:solidFill>
                  <a:srgbClr val="FFFFFF"/>
                </a:solidFill>
                <a:effectLst>
                  <a:outerShdw sx="100000" sy="100000" kx="0" ky="0" algn="b" rotWithShape="0" blurRad="12700" dist="25400" dir="2700000">
                    <a:srgbClr val="DDDDDD"/>
                  </a:outerShdw>
                </a:effectLst>
              </a:rPr>
              <a:t>Iris Strunc</a:t>
            </a:r>
            <a:endParaRPr b="1" sz="3700">
              <a:solidFill>
                <a:srgbClr val="FFFFFF"/>
              </a:solidFill>
              <a:effectLst>
                <a:outerShdw sx="100000" sy="100000" kx="0" ky="0" algn="b" rotWithShape="0" blurRad="12700" dist="25400" dir="2700000">
                  <a:srgbClr val="DDDDDD"/>
                </a:outerShdw>
              </a:effectLst>
            </a:endParaRPr>
          </a:p>
          <a:p>
            <a:pPr lvl="0" algn="ctr">
              <a:defRPr sz="1800"/>
            </a:pPr>
            <a:r>
              <a:rPr b="1" sz="2200">
                <a:effectLst>
                  <a:outerShdw sx="100000" sy="100000" kx="0" ky="0" algn="b" rotWithShape="0" blurRad="12700" dist="25400" dir="2700000">
                    <a:srgbClr val="DDDDDD"/>
                  </a:outerShdw>
                </a:effectLst>
                <a:hlinkClick r:id="rId4" invalidUrl="" action="" tgtFrame="" tooltip="" history="1" highlightClick="0" endSnd="0"/>
              </a:rPr>
              <a:t>strunci@nwfsc.edu</a:t>
            </a:r>
            <a:r>
              <a:rPr b="1" sz="2200">
                <a:solidFill>
                  <a:srgbClr val="FFFFFF"/>
                </a:solidFill>
                <a:effectLst>
                  <a:outerShdw sx="100000" sy="100000" kx="0" ky="0" algn="b" rotWithShape="0" blurRad="12700" dist="25400" dir="2700000">
                    <a:srgbClr val="DDDDDD"/>
                  </a:outerShdw>
                </a:effectLst>
              </a:rPr>
              <a:t> </a:t>
            </a:r>
          </a:p>
        </p:txBody>
      </p:sp>
      <p:pic>
        <p:nvPicPr>
          <p:cNvPr id="157" name="NWFSC Logo.jpg" descr="NWFSC Logo.jpg"/>
          <p:cNvPicPr/>
          <p:nvPr/>
        </p:nvPicPr>
        <p:blipFill>
          <a:blip r:embed="rId5">
            <a:extLst/>
          </a:blip>
          <a:stretch>
            <a:fillRect/>
          </a:stretch>
        </p:blipFill>
        <p:spPr>
          <a:xfrm>
            <a:off x="2771775" y="5100637"/>
            <a:ext cx="4114800" cy="557213"/>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 name="Shape 21"/>
          <p:cNvSpPr/>
          <p:nvPr>
            <p:ph type="title" idx="4294967295"/>
          </p:nvPr>
        </p:nvSpPr>
        <p:spPr>
          <a:xfrm>
            <a:off x="685800" y="457200"/>
            <a:ext cx="7772400" cy="609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l">
              <a:defRPr b="1" sz="2800">
                <a:solidFill>
                  <a:srgbClr val="006F84"/>
                </a:solidFill>
                <a:latin typeface="Tahoma"/>
                <a:ea typeface="Tahoma"/>
                <a:cs typeface="Tahoma"/>
                <a:sym typeface="Tahoma"/>
              </a:defRPr>
            </a:lvl1pPr>
          </a:lstStyle>
          <a:p>
            <a:pPr lvl="0">
              <a:defRPr b="0" sz="1800">
                <a:solidFill>
                  <a:srgbClr val="000000"/>
                </a:solidFill>
              </a:defRPr>
            </a:pPr>
            <a:r>
              <a:rPr b="1" sz="2800">
                <a:solidFill>
                  <a:srgbClr val="006F84"/>
                </a:solidFill>
              </a:rPr>
              <a:t>ACTIVE READING</a:t>
            </a:r>
          </a:p>
        </p:txBody>
      </p:sp>
      <p:sp>
        <p:nvSpPr>
          <p:cNvPr id="22" name="Shape 22"/>
          <p:cNvSpPr/>
          <p:nvPr>
            <p:ph type="body" idx="4294967295"/>
          </p:nvPr>
        </p:nvSpPr>
        <p:spPr>
          <a:xfrm>
            <a:off x="762000" y="4191000"/>
            <a:ext cx="7620000" cy="20574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spcBef>
                <a:spcPts val="0"/>
              </a:spcBef>
              <a:buSzTx/>
              <a:buNone/>
              <a:defRPr sz="1800"/>
            </a:pPr>
            <a:r>
              <a:rPr b="1" sz="2400">
                <a:solidFill>
                  <a:srgbClr val="800040"/>
                </a:solidFill>
                <a:latin typeface="Tahoma"/>
                <a:ea typeface="Tahoma"/>
                <a:cs typeface="Tahoma"/>
                <a:sym typeface="Tahoma"/>
              </a:rPr>
              <a:t>•	</a:t>
            </a:r>
            <a:r>
              <a:rPr sz="2400">
                <a:latin typeface="Tahoma"/>
                <a:ea typeface="Tahoma"/>
                <a:cs typeface="Tahoma"/>
                <a:sym typeface="Tahoma"/>
              </a:rPr>
              <a:t>The light-haired girl in the cartoon is the </a:t>
            </a:r>
            <a:r>
              <a:rPr sz="2400">
                <a:solidFill>
                  <a:srgbClr val="800040"/>
                </a:solidFill>
                <a:latin typeface="Tahoma"/>
                <a:ea typeface="Tahoma"/>
                <a:cs typeface="Tahoma"/>
                <a:sym typeface="Tahoma"/>
              </a:rPr>
              <a:t>opposite</a:t>
            </a:r>
            <a:r>
              <a:rPr sz="2400">
                <a:latin typeface="Tahoma"/>
                <a:ea typeface="Tahoma"/>
                <a:cs typeface="Tahoma"/>
                <a:sym typeface="Tahoma"/>
              </a:rPr>
              <a:t> of an active reader. </a:t>
            </a:r>
            <a:endParaRPr sz="2400">
              <a:latin typeface="Tahoma"/>
              <a:ea typeface="Tahoma"/>
              <a:cs typeface="Tahoma"/>
              <a:sym typeface="Tahoma"/>
            </a:endParaRPr>
          </a:p>
          <a:p>
            <a:pPr lvl="0">
              <a:spcBef>
                <a:spcPts val="0"/>
              </a:spcBef>
              <a:buSzTx/>
              <a:buNone/>
              <a:defRPr sz="1800"/>
            </a:pPr>
            <a:endParaRPr sz="1600">
              <a:latin typeface="Tahoma"/>
              <a:ea typeface="Tahoma"/>
              <a:cs typeface="Tahoma"/>
              <a:sym typeface="Tahoma"/>
            </a:endParaRPr>
          </a:p>
          <a:p>
            <a:pPr lvl="0">
              <a:spcBef>
                <a:spcPts val="0"/>
              </a:spcBef>
              <a:buSzTx/>
              <a:buNone/>
              <a:defRPr sz="1800"/>
            </a:pPr>
            <a:r>
              <a:rPr b="1" sz="2400">
                <a:solidFill>
                  <a:srgbClr val="800040"/>
                </a:solidFill>
                <a:latin typeface="Tahoma"/>
                <a:ea typeface="Tahoma"/>
                <a:cs typeface="Tahoma"/>
                <a:sym typeface="Tahoma"/>
              </a:rPr>
              <a:t>•	</a:t>
            </a:r>
            <a:r>
              <a:rPr sz="2400">
                <a:latin typeface="Tahoma"/>
                <a:ea typeface="Tahoma"/>
                <a:cs typeface="Tahoma"/>
                <a:sym typeface="Tahoma"/>
              </a:rPr>
              <a:t>She is a </a:t>
            </a:r>
            <a:r>
              <a:rPr sz="2400">
                <a:solidFill>
                  <a:srgbClr val="800040"/>
                </a:solidFill>
                <a:latin typeface="Tahoma"/>
                <a:ea typeface="Tahoma"/>
                <a:cs typeface="Tahoma"/>
                <a:sym typeface="Tahoma"/>
              </a:rPr>
              <a:t>passive reader</a:t>
            </a:r>
            <a:r>
              <a:rPr sz="2400">
                <a:latin typeface="Tahoma"/>
                <a:ea typeface="Tahoma"/>
                <a:cs typeface="Tahoma"/>
                <a:sym typeface="Tahoma"/>
              </a:rPr>
              <a:t>, whose mind does not pay attention to what she reads.  </a:t>
            </a:r>
            <a:r>
              <a:rPr b="1" sz="2400">
                <a:solidFill>
                  <a:srgbClr val="1350B2"/>
                </a:solidFill>
                <a:latin typeface="Tahoma"/>
                <a:ea typeface="Tahoma"/>
                <a:cs typeface="Tahoma"/>
                <a:sym typeface="Tahoma"/>
              </a:rPr>
              <a:t> </a:t>
            </a:r>
          </a:p>
        </p:txBody>
      </p:sp>
      <p:pic>
        <p:nvPicPr>
          <p:cNvPr id="23" name="Peanuts.png" descr="Peanuts"/>
          <p:cNvPicPr/>
          <p:nvPr/>
        </p:nvPicPr>
        <p:blipFill>
          <a:blip r:embed="rId3">
            <a:extLst/>
          </a:blip>
          <a:srcRect l="3422" t="3999" r="3422" b="7000"/>
          <a:stretch>
            <a:fillRect/>
          </a:stretch>
        </p:blipFill>
        <p:spPr>
          <a:xfrm>
            <a:off x="871537" y="1581149"/>
            <a:ext cx="7358064" cy="2076452"/>
          </a:xfrm>
          <a:prstGeom prst="rect">
            <a:avLst/>
          </a:prstGeom>
          <a:ln w="38100">
            <a:solidFill>
              <a:srgbClr val="006F84"/>
            </a:solidFill>
            <a:round/>
          </a:ln>
        </p:spPr>
      </p:pic>
      <p:sp>
        <p:nvSpPr>
          <p:cNvPr id="24" name="Shape 24"/>
          <p:cNvSpPr/>
          <p:nvPr/>
        </p:nvSpPr>
        <p:spPr>
          <a:xfrm>
            <a:off x="5870575" y="3657600"/>
            <a:ext cx="2355662" cy="2565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000">
                <a:latin typeface="Times"/>
                <a:ea typeface="Times"/>
                <a:cs typeface="Times"/>
                <a:sym typeface="Times"/>
              </a:defRPr>
            </a:lvl1pPr>
          </a:lstStyle>
          <a:p>
            <a:pPr lvl="0">
              <a:defRPr sz="1800"/>
            </a:pPr>
            <a:r>
              <a:rPr sz="1000"/>
              <a:t>PEANUTS:©United Feature Syndicate, Inc.</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22">
                                            <p:bg/>
                                          </p:spTgt>
                                        </p:tgtEl>
                                        <p:attrNameLst>
                                          <p:attrName>style.visibility</p:attrName>
                                        </p:attrNameLst>
                                      </p:cBhvr>
                                      <p:to>
                                        <p:strVal val="visible"/>
                                      </p:to>
                                    </p:set>
                                    <p:anim calcmode="lin" valueType="num">
                                      <p:cBhvr>
                                        <p:cTn id="7" dur="500" fill="hold"/>
                                        <p:tgtEl>
                                          <p:spTgt spid="22">
                                            <p:bg/>
                                          </p:spTgt>
                                        </p:tgtEl>
                                        <p:attrNameLst>
                                          <p:attrName>ppt_x</p:attrName>
                                        </p:attrNameLst>
                                      </p:cBhvr>
                                      <p:tavLst>
                                        <p:tav tm="0">
                                          <p:val>
                                            <p:strVal val="#ppt_x"/>
                                          </p:val>
                                        </p:tav>
                                        <p:tav tm="100000">
                                          <p:val>
                                            <p:strVal val="#ppt_x"/>
                                          </p:val>
                                        </p:tav>
                                      </p:tavLst>
                                    </p:anim>
                                    <p:anim calcmode="lin" valueType="num">
                                      <p:cBhvr>
                                        <p:cTn id="8" dur="500" fill="hold"/>
                                        <p:tgtEl>
                                          <p:spTgt spid="22">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22">
                                            <p:txEl>
                                              <p:pRg st="0" end="0"/>
                                            </p:txEl>
                                          </p:spTgt>
                                        </p:tgtEl>
                                        <p:attrNameLst>
                                          <p:attrName>style.visibility</p:attrName>
                                        </p:attrNameLst>
                                      </p:cBhvr>
                                      <p:to>
                                        <p:strVal val="visible"/>
                                      </p:to>
                                    </p:set>
                                    <p:anim calcmode="lin" valueType="num">
                                      <p:cBhvr>
                                        <p:cTn id="11"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nodeType="afterEffect" presetClass="entr" presetSubtype="4" presetID="2" grpId="1" fill="hold">
                                  <p:stCondLst>
                                    <p:cond delay="0"/>
                                  </p:stCondLst>
                                  <p:iterate type="el" backwards="0">
                                    <p:tmAbs val="0"/>
                                  </p:iterate>
                                  <p:childTnLst>
                                    <p:set>
                                      <p:cBhvr>
                                        <p:cTn id="15" fill="hold"/>
                                        <p:tgtEl>
                                          <p:spTgt spid="22">
                                            <p:txEl>
                                              <p:pRg st="1" end="1"/>
                                            </p:txEl>
                                          </p:spTgt>
                                        </p:tgtEl>
                                        <p:attrNameLst>
                                          <p:attrName>style.visibility</p:attrName>
                                        </p:attrNameLst>
                                      </p:cBhvr>
                                      <p:to>
                                        <p:strVal val="visible"/>
                                      </p:to>
                                    </p:set>
                                    <p:anim calcmode="lin" valueType="num">
                                      <p:cBhvr>
                                        <p:cTn id="16"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4" presetID="2" grpId="1" fill="hold">
                                  <p:stCondLst>
                                    <p:cond delay="0"/>
                                  </p:stCondLst>
                                  <p:iterate type="el" backwards="0">
                                    <p:tmAbs val="0"/>
                                  </p:iterate>
                                  <p:childTnLst>
                                    <p:set>
                                      <p:cBhvr>
                                        <p:cTn id="21" fill="hold"/>
                                        <p:tgtEl>
                                          <p:spTgt spid="22">
                                            <p:txEl>
                                              <p:pRg st="2" end="2"/>
                                            </p:txEl>
                                          </p:spTgt>
                                        </p:tgtEl>
                                        <p:attrNameLst>
                                          <p:attrName>style.visibility</p:attrName>
                                        </p:attrNameLst>
                                      </p:cBhvr>
                                      <p:to>
                                        <p:strVal val="visible"/>
                                      </p:to>
                                    </p:set>
                                    <p:anim calcmode="lin" valueType="num">
                                      <p:cBhvr>
                                        <p:cTn id="22"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2"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 name="Shape 28"/>
          <p:cNvSpPr/>
          <p:nvPr>
            <p:ph type="body" idx="4294967295"/>
          </p:nvPr>
        </p:nvSpPr>
        <p:spPr>
          <a:xfrm>
            <a:off x="685800" y="1752600"/>
            <a:ext cx="7772400" cy="12192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marL="0" indent="0">
              <a:spcBef>
                <a:spcPts val="0"/>
              </a:spcBef>
              <a:buSzTx/>
              <a:buNone/>
              <a:defRPr sz="2800">
                <a:latin typeface="Tahoma"/>
                <a:ea typeface="Tahoma"/>
                <a:cs typeface="Tahoma"/>
                <a:sym typeface="Tahoma"/>
              </a:defRPr>
            </a:lvl1pPr>
          </a:lstStyle>
          <a:p>
            <a:pPr lvl="0">
              <a:defRPr sz="1800"/>
            </a:pPr>
            <a:r>
              <a:rPr sz="2800"/>
              <a:t>To read actively: </a:t>
            </a:r>
          </a:p>
        </p:txBody>
      </p:sp>
      <p:sp>
        <p:nvSpPr>
          <p:cNvPr id="29" name="Shape 29"/>
          <p:cNvSpPr/>
          <p:nvPr>
            <p:ph type="title" idx="4294967295"/>
          </p:nvPr>
        </p:nvSpPr>
        <p:spPr>
          <a:xfrm>
            <a:off x="685800" y="457200"/>
            <a:ext cx="7772400" cy="609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l">
              <a:defRPr b="1" sz="2800">
                <a:solidFill>
                  <a:srgbClr val="006F84"/>
                </a:solidFill>
                <a:latin typeface="Tahoma"/>
                <a:ea typeface="Tahoma"/>
                <a:cs typeface="Tahoma"/>
                <a:sym typeface="Tahoma"/>
              </a:defRPr>
            </a:lvl1pPr>
          </a:lstStyle>
          <a:p>
            <a:pPr lvl="0">
              <a:defRPr b="0" sz="1800">
                <a:solidFill>
                  <a:srgbClr val="000000"/>
                </a:solidFill>
              </a:defRPr>
            </a:pPr>
            <a:r>
              <a:rPr b="1" sz="2800">
                <a:solidFill>
                  <a:srgbClr val="006F84"/>
                </a:solidFill>
              </a:rPr>
              <a:t>ACTIVE READING</a:t>
            </a:r>
          </a:p>
        </p:txBody>
      </p:sp>
      <p:sp>
        <p:nvSpPr>
          <p:cNvPr id="30" name="Shape 30"/>
          <p:cNvSpPr/>
          <p:nvPr/>
        </p:nvSpPr>
        <p:spPr>
          <a:xfrm>
            <a:off x="1066800" y="2971800"/>
            <a:ext cx="7391400" cy="25908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06400" indent="-406400">
              <a:defRPr sz="1800"/>
            </a:pPr>
            <a:r>
              <a:rPr b="1" sz="2800">
                <a:solidFill>
                  <a:srgbClr val="800040"/>
                </a:solidFill>
                <a:latin typeface="Tahoma"/>
                <a:ea typeface="Tahoma"/>
                <a:cs typeface="Tahoma"/>
                <a:sym typeface="Tahoma"/>
              </a:rPr>
              <a:t>•</a:t>
            </a:r>
            <a:r>
              <a:rPr sz="2800">
                <a:latin typeface="Tahoma"/>
                <a:ea typeface="Tahoma"/>
                <a:cs typeface="Tahoma"/>
                <a:sym typeface="Tahoma"/>
              </a:rPr>
              <a:t>	Ask yourself, “</a:t>
            </a:r>
            <a:r>
              <a:rPr sz="2800">
                <a:solidFill>
                  <a:srgbClr val="800040"/>
                </a:solidFill>
                <a:latin typeface="Tahoma"/>
                <a:ea typeface="Tahoma"/>
                <a:cs typeface="Tahoma"/>
                <a:sym typeface="Tahoma"/>
              </a:rPr>
              <a:t>What is the point?</a:t>
            </a:r>
            <a:r>
              <a:rPr sz="2800">
                <a:latin typeface="Tahoma"/>
                <a:ea typeface="Tahoma"/>
                <a:cs typeface="Tahoma"/>
                <a:sym typeface="Tahoma"/>
              </a:rPr>
              <a:t>” and “</a:t>
            </a:r>
            <a:r>
              <a:rPr sz="2800">
                <a:solidFill>
                  <a:srgbClr val="800040"/>
                </a:solidFill>
                <a:latin typeface="Tahoma"/>
                <a:ea typeface="Tahoma"/>
                <a:cs typeface="Tahoma"/>
                <a:sym typeface="Tahoma"/>
              </a:rPr>
              <a:t>What is the support for the point?</a:t>
            </a:r>
            <a:r>
              <a:rPr sz="2800">
                <a:latin typeface="Tahoma"/>
                <a:ea typeface="Tahoma"/>
                <a:cs typeface="Tahoma"/>
                <a:sym typeface="Tahoma"/>
              </a:rPr>
              <a:t>”</a:t>
            </a:r>
            <a:endParaRPr sz="2800">
              <a:latin typeface="Tahoma"/>
              <a:ea typeface="Tahoma"/>
              <a:cs typeface="Tahoma"/>
              <a:sym typeface="Tahoma"/>
            </a:endParaRPr>
          </a:p>
          <a:p>
            <a:pPr lvl="0" marL="406400" indent="-406400">
              <a:defRPr sz="1800"/>
            </a:pPr>
            <a:endParaRPr sz="2800">
              <a:latin typeface="Tahoma"/>
              <a:ea typeface="Tahoma"/>
              <a:cs typeface="Tahoma"/>
              <a:sym typeface="Tahoma"/>
            </a:endParaRPr>
          </a:p>
          <a:p>
            <a:pPr lvl="0" marL="406400" indent="-406400">
              <a:defRPr sz="1800"/>
            </a:pPr>
            <a:r>
              <a:rPr b="1" sz="2800">
                <a:solidFill>
                  <a:srgbClr val="800040"/>
                </a:solidFill>
                <a:latin typeface="Tahoma"/>
                <a:ea typeface="Tahoma"/>
                <a:cs typeface="Tahoma"/>
                <a:sym typeface="Tahoma"/>
              </a:rPr>
              <a:t>•</a:t>
            </a:r>
            <a:r>
              <a:rPr sz="2800">
                <a:latin typeface="Tahoma"/>
                <a:ea typeface="Tahoma"/>
                <a:cs typeface="Tahoma"/>
                <a:sym typeface="Tahoma"/>
              </a:rPr>
              <a:t>	Pay close attention to </a:t>
            </a:r>
            <a:r>
              <a:rPr sz="2800">
                <a:solidFill>
                  <a:srgbClr val="800040"/>
                </a:solidFill>
                <a:latin typeface="Tahoma"/>
                <a:ea typeface="Tahoma"/>
                <a:cs typeface="Tahoma"/>
                <a:sym typeface="Tahoma"/>
              </a:rPr>
              <a:t>titles</a:t>
            </a:r>
            <a:r>
              <a:rPr sz="2800">
                <a:latin typeface="Tahoma"/>
                <a:ea typeface="Tahoma"/>
                <a:cs typeface="Tahoma"/>
                <a:sym typeface="Tahoma"/>
              </a:rPr>
              <a:t> and other </a:t>
            </a:r>
            <a:r>
              <a:rPr sz="2800">
                <a:solidFill>
                  <a:srgbClr val="800040"/>
                </a:solidFill>
                <a:latin typeface="Tahoma"/>
                <a:ea typeface="Tahoma"/>
                <a:cs typeface="Tahoma"/>
                <a:sym typeface="Tahoma"/>
              </a:rPr>
              <a:t>headings</a:t>
            </a:r>
            <a:r>
              <a:rPr sz="2800">
                <a:latin typeface="Tahoma"/>
                <a:ea typeface="Tahoma"/>
                <a:cs typeface="Tahoma"/>
                <a:sym typeface="Tahoma"/>
              </a:rPr>
              <a:t>, and also mark off </a:t>
            </a:r>
            <a:r>
              <a:rPr sz="2800">
                <a:solidFill>
                  <a:srgbClr val="800040"/>
                </a:solidFill>
                <a:latin typeface="Tahoma"/>
                <a:ea typeface="Tahoma"/>
                <a:cs typeface="Tahoma"/>
                <a:sym typeface="Tahoma"/>
              </a:rPr>
              <a:t>definitions</a:t>
            </a:r>
            <a:r>
              <a:rPr sz="2800">
                <a:latin typeface="Tahoma"/>
                <a:ea typeface="Tahoma"/>
                <a:cs typeface="Tahoma"/>
                <a:sym typeface="Tahoma"/>
              </a:rPr>
              <a:t>, </a:t>
            </a:r>
            <a:r>
              <a:rPr sz="2800">
                <a:solidFill>
                  <a:srgbClr val="800040"/>
                </a:solidFill>
                <a:latin typeface="Tahoma"/>
                <a:ea typeface="Tahoma"/>
                <a:cs typeface="Tahoma"/>
                <a:sym typeface="Tahoma"/>
              </a:rPr>
              <a:t>examples</a:t>
            </a:r>
            <a:r>
              <a:rPr sz="2800">
                <a:latin typeface="Tahoma"/>
                <a:ea typeface="Tahoma"/>
                <a:cs typeface="Tahoma"/>
                <a:sym typeface="Tahoma"/>
              </a:rPr>
              <a:t>, and </a:t>
            </a:r>
            <a:r>
              <a:rPr sz="2800">
                <a:solidFill>
                  <a:srgbClr val="800040"/>
                </a:solidFill>
                <a:latin typeface="Tahoma"/>
                <a:ea typeface="Tahoma"/>
                <a:cs typeface="Tahoma"/>
                <a:sym typeface="Tahoma"/>
              </a:rPr>
              <a:t>enumerations</a:t>
            </a:r>
            <a:r>
              <a:rPr sz="2800">
                <a:latin typeface="Tahoma"/>
                <a:ea typeface="Tahoma"/>
                <a:cs typeface="Tahoma"/>
                <a:sym typeface="Tahoma"/>
              </a:rPr>
              <a:t>.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30">
                                            <p:bg/>
                                          </p:spTgt>
                                        </p:tgtEl>
                                        <p:attrNameLst>
                                          <p:attrName>style.visibility</p:attrName>
                                        </p:attrNameLst>
                                      </p:cBhvr>
                                      <p:to>
                                        <p:strVal val="visible"/>
                                      </p:to>
                                    </p:set>
                                    <p:anim calcmode="lin" valueType="num">
                                      <p:cBhvr>
                                        <p:cTn id="7" dur="500" fill="hold"/>
                                        <p:tgtEl>
                                          <p:spTgt spid="30">
                                            <p:bg/>
                                          </p:spTgt>
                                        </p:tgtEl>
                                        <p:attrNameLst>
                                          <p:attrName>ppt_x</p:attrName>
                                        </p:attrNameLst>
                                      </p:cBhvr>
                                      <p:tavLst>
                                        <p:tav tm="0">
                                          <p:val>
                                            <p:strVal val="#ppt_x"/>
                                          </p:val>
                                        </p:tav>
                                        <p:tav tm="100000">
                                          <p:val>
                                            <p:strVal val="#ppt_x"/>
                                          </p:val>
                                        </p:tav>
                                      </p:tavLst>
                                    </p:anim>
                                    <p:anim calcmode="lin" valueType="num">
                                      <p:cBhvr>
                                        <p:cTn id="8" dur="500" fill="hold"/>
                                        <p:tgtEl>
                                          <p:spTgt spid="30">
                                            <p:bg/>
                                          </p:spTgt>
                                        </p:tgtEl>
                                        <p:attrNameLst>
                                          <p:attrName>ppt_y</p:attrName>
                                        </p:attrNameLst>
                                      </p:cBhvr>
                                      <p:tavLst>
                                        <p:tav tm="0">
                                          <p:val>
                                            <p:strVal val="1+#ppt_h/2"/>
                                          </p:val>
                                        </p:tav>
                                        <p:tav tm="100000">
                                          <p:val>
                                            <p:strVal val="#ppt_y"/>
                                          </p:val>
                                        </p:tav>
                                      </p:tavLst>
                                    </p:anim>
                                  </p:childTnLst>
                                </p:cTn>
                              </p:par>
                              <p:par>
                                <p:cTn id="9" presetClass="entr" presetSubtype="4" presetID="2" grpId="1" fill="hold">
                                  <p:stCondLst>
                                    <p:cond delay="0"/>
                                  </p:stCondLst>
                                  <p:iterate type="el" backwards="0">
                                    <p:tmAbs val="0"/>
                                  </p:iterate>
                                  <p:childTnLst>
                                    <p:set>
                                      <p:cBhvr>
                                        <p:cTn id="10" fill="hold"/>
                                        <p:tgtEl>
                                          <p:spTgt spid="30">
                                            <p:txEl>
                                              <p:pRg st="0" end="0"/>
                                            </p:txEl>
                                          </p:spTgt>
                                        </p:tgtEl>
                                        <p:attrNameLst>
                                          <p:attrName>style.visibility</p:attrName>
                                        </p:attrNameLst>
                                      </p:cBhvr>
                                      <p:to>
                                        <p:strVal val="visible"/>
                                      </p:to>
                                    </p:set>
                                    <p:anim calcmode="lin" valueType="num">
                                      <p:cBhvr>
                                        <p:cTn id="11"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nodeType="afterEffect" presetClass="entr" presetSubtype="4" presetID="2" grpId="1" fill="hold">
                                  <p:stCondLst>
                                    <p:cond delay="0"/>
                                  </p:stCondLst>
                                  <p:iterate type="el" backwards="0">
                                    <p:tmAbs val="0"/>
                                  </p:iterate>
                                  <p:childTnLst>
                                    <p:set>
                                      <p:cBhvr>
                                        <p:cTn id="15" fill="hold"/>
                                        <p:tgtEl>
                                          <p:spTgt spid="30">
                                            <p:txEl>
                                              <p:pRg st="1" end="1"/>
                                            </p:txEl>
                                          </p:spTgt>
                                        </p:tgtEl>
                                        <p:attrNameLst>
                                          <p:attrName>style.visibility</p:attrName>
                                        </p:attrNameLst>
                                      </p:cBhvr>
                                      <p:to>
                                        <p:strVal val="visible"/>
                                      </p:to>
                                    </p:set>
                                    <p:anim calcmode="lin" valueType="num">
                                      <p:cBhvr>
                                        <p:cTn id="16" dur="5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4" presetID="2" grpId="1" fill="hold">
                                  <p:stCondLst>
                                    <p:cond delay="0"/>
                                  </p:stCondLst>
                                  <p:iterate type="el" backwards="0">
                                    <p:tmAbs val="0"/>
                                  </p:iterate>
                                  <p:childTnLst>
                                    <p:set>
                                      <p:cBhvr>
                                        <p:cTn id="21" fill="hold"/>
                                        <p:tgtEl>
                                          <p:spTgt spid="30">
                                            <p:txEl>
                                              <p:pRg st="2" end="2"/>
                                            </p:txEl>
                                          </p:spTgt>
                                        </p:tgtEl>
                                        <p:attrNameLst>
                                          <p:attrName>style.visibility</p:attrName>
                                        </p:attrNameLst>
                                      </p:cBhvr>
                                      <p:to>
                                        <p:strVal val="visible"/>
                                      </p:to>
                                    </p:set>
                                    <p:anim calcmode="lin" valueType="num">
                                      <p:cBhvr>
                                        <p:cTn id="22"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0"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title" idx="4294967295"/>
          </p:nvPr>
        </p:nvSpPr>
        <p:spPr>
          <a:xfrm>
            <a:off x="685800" y="457200"/>
            <a:ext cx="7772400" cy="609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l">
              <a:defRPr b="1" sz="2800">
                <a:solidFill>
                  <a:srgbClr val="006F84"/>
                </a:solidFill>
                <a:latin typeface="Tahoma"/>
                <a:ea typeface="Tahoma"/>
                <a:cs typeface="Tahoma"/>
                <a:sym typeface="Tahoma"/>
              </a:defRPr>
            </a:lvl1pPr>
          </a:lstStyle>
          <a:p>
            <a:pPr lvl="0">
              <a:defRPr b="0" sz="1800">
                <a:solidFill>
                  <a:srgbClr val="000000"/>
                </a:solidFill>
              </a:defRPr>
            </a:pPr>
            <a:r>
              <a:rPr b="1" sz="2800">
                <a:solidFill>
                  <a:srgbClr val="006F84"/>
                </a:solidFill>
              </a:rPr>
              <a:t>ACTIVE READING</a:t>
            </a:r>
          </a:p>
        </p:txBody>
      </p:sp>
      <p:sp>
        <p:nvSpPr>
          <p:cNvPr id="35" name="Shape 35"/>
          <p:cNvSpPr/>
          <p:nvPr/>
        </p:nvSpPr>
        <p:spPr>
          <a:xfrm>
            <a:off x="838200" y="1752600"/>
            <a:ext cx="7620000" cy="30226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800">
                <a:latin typeface="Tahoma"/>
                <a:ea typeface="Tahoma"/>
                <a:cs typeface="Tahoma"/>
                <a:sym typeface="Tahoma"/>
              </a:rPr>
              <a:t>It is important to </a:t>
            </a:r>
            <a:r>
              <a:rPr b="1" sz="2800">
                <a:solidFill>
                  <a:srgbClr val="800040"/>
                </a:solidFill>
                <a:latin typeface="Tahoma"/>
                <a:ea typeface="Tahoma"/>
                <a:cs typeface="Tahoma"/>
                <a:sym typeface="Tahoma"/>
              </a:rPr>
              <a:t>write out</a:t>
            </a:r>
            <a:r>
              <a:rPr sz="2800">
                <a:latin typeface="Tahoma"/>
                <a:ea typeface="Tahoma"/>
                <a:cs typeface="Tahoma"/>
                <a:sym typeface="Tahoma"/>
              </a:rPr>
              <a:t> </a:t>
            </a:r>
            <a:r>
              <a:rPr b="1" sz="2800">
                <a:solidFill>
                  <a:srgbClr val="800040"/>
                </a:solidFill>
                <a:latin typeface="Tahoma"/>
                <a:ea typeface="Tahoma"/>
                <a:cs typeface="Tahoma"/>
                <a:sym typeface="Tahoma"/>
              </a:rPr>
              <a:t>answers</a:t>
            </a:r>
            <a:r>
              <a:rPr sz="2800">
                <a:latin typeface="Tahoma"/>
                <a:ea typeface="Tahoma"/>
                <a:cs typeface="Tahoma"/>
                <a:sym typeface="Tahoma"/>
              </a:rPr>
              <a:t> to the two basic questions, “</a:t>
            </a:r>
            <a:r>
              <a:rPr sz="2800">
                <a:solidFill>
                  <a:srgbClr val="800040"/>
                </a:solidFill>
                <a:latin typeface="Tahoma"/>
                <a:ea typeface="Tahoma"/>
                <a:cs typeface="Tahoma"/>
                <a:sym typeface="Tahoma"/>
              </a:rPr>
              <a:t>What is the point?</a:t>
            </a:r>
            <a:r>
              <a:rPr sz="2800">
                <a:latin typeface="Tahoma"/>
                <a:ea typeface="Tahoma"/>
                <a:cs typeface="Tahoma"/>
                <a:sym typeface="Tahoma"/>
              </a:rPr>
              <a:t>” and “</a:t>
            </a:r>
            <a:r>
              <a:rPr sz="2800">
                <a:solidFill>
                  <a:srgbClr val="800040"/>
                </a:solidFill>
                <a:latin typeface="Tahoma"/>
                <a:ea typeface="Tahoma"/>
                <a:cs typeface="Tahoma"/>
                <a:sym typeface="Tahoma"/>
              </a:rPr>
              <a:t>What is the support for the point?</a:t>
            </a:r>
            <a:r>
              <a:rPr sz="2800">
                <a:latin typeface="Tahoma"/>
                <a:ea typeface="Tahoma"/>
                <a:cs typeface="Tahoma"/>
                <a:sym typeface="Tahoma"/>
              </a:rPr>
              <a:t>”</a:t>
            </a:r>
            <a:endParaRPr sz="2800">
              <a:latin typeface="Tahoma"/>
              <a:ea typeface="Tahoma"/>
              <a:cs typeface="Tahoma"/>
              <a:sym typeface="Tahoma"/>
            </a:endParaRPr>
          </a:p>
          <a:p>
            <a:pPr lvl="0">
              <a:defRPr sz="1800"/>
            </a:pPr>
            <a:endParaRPr sz="2800">
              <a:latin typeface="Tahoma"/>
              <a:ea typeface="Tahoma"/>
              <a:cs typeface="Tahoma"/>
              <a:sym typeface="Tahoma"/>
            </a:endParaRPr>
          </a:p>
          <a:p>
            <a:pPr lvl="0">
              <a:defRPr sz="1800"/>
            </a:pPr>
            <a:r>
              <a:rPr b="1" sz="2800">
                <a:latin typeface="Tahoma"/>
                <a:ea typeface="Tahoma"/>
                <a:cs typeface="Tahoma"/>
                <a:sym typeface="Tahoma"/>
              </a:rPr>
              <a:t>The very act of writing helps an active reader </a:t>
            </a:r>
            <a:r>
              <a:rPr b="1" sz="2800">
                <a:solidFill>
                  <a:srgbClr val="800040"/>
                </a:solidFill>
                <a:latin typeface="Tahoma"/>
                <a:ea typeface="Tahoma"/>
                <a:cs typeface="Tahoma"/>
                <a:sym typeface="Tahoma"/>
              </a:rPr>
              <a:t>study</a:t>
            </a:r>
            <a:r>
              <a:rPr b="1" sz="2800">
                <a:latin typeface="Tahoma"/>
                <a:ea typeface="Tahoma"/>
                <a:cs typeface="Tahoma"/>
                <a:sym typeface="Tahoma"/>
              </a:rPr>
              <a:t> and </a:t>
            </a:r>
            <a:r>
              <a:rPr b="1" sz="2800">
                <a:solidFill>
                  <a:srgbClr val="800040"/>
                </a:solidFill>
                <a:latin typeface="Tahoma"/>
                <a:ea typeface="Tahoma"/>
                <a:cs typeface="Tahoma"/>
                <a:sym typeface="Tahoma"/>
              </a:rPr>
              <a:t>master</a:t>
            </a:r>
            <a:r>
              <a:rPr b="1" sz="2800">
                <a:latin typeface="Tahoma"/>
                <a:ea typeface="Tahoma"/>
                <a:cs typeface="Tahoma"/>
                <a:sym typeface="Tahoma"/>
              </a:rPr>
              <a:t> and </a:t>
            </a:r>
            <a:r>
              <a:rPr b="1" sz="2800">
                <a:solidFill>
                  <a:srgbClr val="800040"/>
                </a:solidFill>
                <a:latin typeface="Tahoma"/>
                <a:ea typeface="Tahoma"/>
                <a:cs typeface="Tahoma"/>
                <a:sym typeface="Tahoma"/>
              </a:rPr>
              <a:t>remember</a:t>
            </a:r>
            <a:r>
              <a:rPr b="1" sz="2800">
                <a:latin typeface="Tahoma"/>
                <a:ea typeface="Tahoma"/>
                <a:cs typeface="Tahoma"/>
                <a:sym typeface="Tahoma"/>
              </a:rPr>
              <a:t> the material.</a:t>
            </a:r>
            <a:r>
              <a:rPr sz="2800">
                <a:latin typeface="Tahoma"/>
                <a:ea typeface="Tahoma"/>
                <a:cs typeface="Tahoma"/>
                <a:sym typeface="Tahoma"/>
              </a:rPr>
              <a:t>  </a:t>
            </a:r>
          </a:p>
        </p:txBody>
      </p:sp>
      <p:pic>
        <p:nvPicPr>
          <p:cNvPr id="36" name="th?&amp;id=OIP.jpg" descr="http://tse1.mm.bing.net/th?&amp;id=OIP.M98ed164e1a1e743a1b4b28a0cee4b317H0&amp;w=300&amp;h=300&amp;c=0&amp;pid=1.9&amp;rs=0&amp;p=0"/>
          <p:cNvPicPr/>
          <p:nvPr/>
        </p:nvPicPr>
        <p:blipFill>
          <a:blip r:embed="rId3">
            <a:extLst/>
          </a:blip>
          <a:stretch>
            <a:fillRect/>
          </a:stretch>
        </p:blipFill>
        <p:spPr>
          <a:xfrm>
            <a:off x="3733800" y="4491037"/>
            <a:ext cx="4648200" cy="2143126"/>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100000">
                                          <p:val>
                                            <p:strVal val="#ppt_x"/>
                                          </p:val>
                                        </p:tav>
                                      </p:tavLst>
                                    </p:anim>
                                    <p:anim calcmode="lin" valueType="num">
                                      <p:cBhvr>
                                        <p:cTn id="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5"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nvSpPr>
        <p:spPr>
          <a:xfrm>
            <a:off x="685800" y="990600"/>
            <a:ext cx="7924800" cy="650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400"/>
              </a:spcBef>
              <a:defRPr sz="1800">
                <a:solidFill>
                  <a:srgbClr val="800040"/>
                </a:solidFill>
                <a:latin typeface="Tahoma"/>
                <a:ea typeface="Tahoma"/>
                <a:cs typeface="Tahoma"/>
                <a:sym typeface="Tahoma"/>
              </a:defRPr>
            </a:lvl1pPr>
          </a:lstStyle>
          <a:p>
            <a:pPr lvl="0">
              <a:defRPr>
                <a:solidFill>
                  <a:srgbClr val="000000"/>
                </a:solidFill>
              </a:defRPr>
            </a:pPr>
            <a:r>
              <a:rPr>
                <a:solidFill>
                  <a:srgbClr val="800040"/>
                </a:solidFill>
              </a:rPr>
              <a:t>Read this paragraph, asking yourself, “What is the author’s point, and how does he support his point?” </a:t>
            </a:r>
          </a:p>
        </p:txBody>
      </p:sp>
      <p:grpSp>
        <p:nvGrpSpPr>
          <p:cNvPr id="43" name="Group 43"/>
          <p:cNvGrpSpPr/>
          <p:nvPr/>
        </p:nvGrpSpPr>
        <p:grpSpPr>
          <a:xfrm>
            <a:off x="457200" y="1676400"/>
            <a:ext cx="8229600" cy="3276600"/>
            <a:chOff x="0" y="0"/>
            <a:chExt cx="8229600" cy="3276600"/>
          </a:xfrm>
        </p:grpSpPr>
        <p:sp>
          <p:nvSpPr>
            <p:cNvPr id="41" name="Shape 41"/>
            <p:cNvSpPr/>
            <p:nvPr/>
          </p:nvSpPr>
          <p:spPr>
            <a:xfrm>
              <a:off x="0" y="0"/>
              <a:ext cx="8229600" cy="3276600"/>
            </a:xfrm>
            <a:prstGeom prst="rect">
              <a:avLst/>
            </a:prstGeom>
            <a:solidFill>
              <a:srgbClr val="EEFEFF"/>
            </a:solidFill>
            <a:ln w="9525" cap="flat">
              <a:solidFill>
                <a:srgbClr val="333399"/>
              </a:solidFill>
              <a:prstDash val="solid"/>
              <a:round/>
            </a:ln>
            <a:effectLst/>
          </p:spPr>
          <p:txBody>
            <a:bodyPr wrap="square" lIns="0" tIns="0" rIns="0" bIns="0" numCol="1" anchor="t">
              <a:noAutofit/>
            </a:bodyPr>
            <a:lstStyle/>
            <a:p>
              <a:pPr lvl="0">
                <a:tabLst>
                  <a:tab pos="444500" algn="l"/>
                </a:tabLst>
                <a:defRPr sz="1600">
                  <a:latin typeface="Times"/>
                  <a:ea typeface="Times"/>
                  <a:cs typeface="Times"/>
                  <a:sym typeface="Times"/>
                </a:defRPr>
              </a:pPr>
            </a:p>
          </p:txBody>
        </p:sp>
        <p:sp>
          <p:nvSpPr>
            <p:cNvPr id="42" name="Shape 42"/>
            <p:cNvSpPr/>
            <p:nvPr/>
          </p:nvSpPr>
          <p:spPr>
            <a:xfrm>
              <a:off x="0" y="0"/>
              <a:ext cx="8229600" cy="32283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tabLst>
                  <a:tab pos="444500" algn="l"/>
                </a:tabLst>
                <a:defRPr sz="1600">
                  <a:latin typeface="Times"/>
                  <a:ea typeface="Times"/>
                  <a:cs typeface="Times"/>
                  <a:sym typeface="Times"/>
                </a:defRPr>
              </a:lvl1pPr>
            </a:lstStyle>
            <a:p>
              <a:pPr lvl="0">
                <a:defRPr sz="1800"/>
              </a:pPr>
              <a:r>
                <a:rPr sz="1600"/>
                <a:t>	Humanistic psychologist Carl Rogers believed that people are basically good and are endowed with tendencies to fulfill their potential. Each of us is like an acorn, primed for growth and fulfillment, unless thwarted by an environment that inhibits growth. Rogers theorized that a growth-promoting climate for people required three conditions. The first of those conditions is genuineness. According to Rogers, people nurture our growth by being genuine—by dropping false faces and being open with their own feelings. The second condition, said Rogers, is by offering “unconditional positive regard”—an attitude of total acceptance toward another person. We sometimes enjoy this gratifying experience in a good marriage, a close family, or an intimate friendship in which we no longer feel a need to explain ourselves and are free to be spontaneous without fear of losing another’s esteem. Finally, Rogers said that people nurture growth by being empathic—by nonjudgmentally reflecting our feelings and meanings. “Rarely do we listen with real understanding, true empathy,” he said. “Yet listening, of this very special kind, is one of the most potent forces for change that I know.”</a:t>
              </a:r>
            </a:p>
          </p:txBody>
        </p:sp>
      </p:grpSp>
      <p:sp>
        <p:nvSpPr>
          <p:cNvPr id="44" name="Shape 44"/>
          <p:cNvSpPr/>
          <p:nvPr/>
        </p:nvSpPr>
        <p:spPr>
          <a:xfrm>
            <a:off x="685800" y="500379"/>
            <a:ext cx="7772400" cy="523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b="1" sz="2800">
                <a:solidFill>
                  <a:srgbClr val="006F84"/>
                </a:solidFill>
                <a:latin typeface="Tahoma"/>
                <a:ea typeface="Tahoma"/>
                <a:cs typeface="Tahoma"/>
                <a:sym typeface="Tahoma"/>
              </a:defRPr>
            </a:lvl1pPr>
          </a:lstStyle>
          <a:p>
            <a:pPr lvl="0">
              <a:defRPr b="0" sz="1800">
                <a:solidFill>
                  <a:srgbClr val="000000"/>
                </a:solidFill>
              </a:defRPr>
            </a:pPr>
            <a:r>
              <a:rPr b="1" sz="2800">
                <a:solidFill>
                  <a:srgbClr val="006F84"/>
                </a:solidFill>
              </a:rPr>
              <a:t>ACTIVE READING</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nvSpPr>
        <p:spPr>
          <a:xfrm>
            <a:off x="-1" y="0"/>
            <a:ext cx="9144002" cy="68351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endParaRPr sz="3200">
              <a:latin typeface="Times"/>
              <a:ea typeface="Times"/>
              <a:cs typeface="Times"/>
              <a:sym typeface="Times"/>
            </a:endParaRPr>
          </a:p>
          <a:p>
            <a:pPr lvl="0">
              <a:defRPr sz="1800"/>
            </a:pPr>
            <a:r>
              <a:rPr sz="2400">
                <a:latin typeface="Times"/>
                <a:ea typeface="Times"/>
                <a:cs typeface="Times"/>
                <a:sym typeface="Times"/>
              </a:rPr>
              <a:t>Humanistic psychologist Carl Rogers believed that people are basically good and are endowed with tendencies to fulfill their potential. Each of us is like an acorn, primed for growth and fulfillment, unless thwarted by an environment that inhibits growth. Rogers theorized that a growth-promoting climate for people required three conditions. The first of those conditions is genuineness. According to Rogers, people nurture our growth by being genuine—by dropping false faces and being open with their own feelings. The second condition, said Rogers, is by offering “unconditional positive regard”—an attitude of total acceptance toward another person. We sometimes enjoy this gratifying experience in a good marriage, a close family, or an intimate friendship in which we no longer feel a need to explain ourselves and are free to be spontaneous without fear of losing another’s esteem. Finally, Rogers said that people nurture growth by being empathic—by nonjudgmentally reflecting our feelings and meanings. “Rarely do we listen with real understanding, true empathy,” he said. “Yet listening, of this very special kind, is one of the most potent forces for change that I know.”</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nvSpPr>
        <p:spPr>
          <a:xfrm>
            <a:off x="685800" y="990600"/>
            <a:ext cx="7924800" cy="650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400"/>
              </a:spcBef>
              <a:defRPr sz="1800">
                <a:solidFill>
                  <a:srgbClr val="006F84"/>
                </a:solidFill>
                <a:latin typeface="Tahoma"/>
                <a:ea typeface="Tahoma"/>
                <a:cs typeface="Tahoma"/>
                <a:sym typeface="Tahoma"/>
              </a:defRPr>
            </a:lvl1pPr>
          </a:lstStyle>
          <a:p>
            <a:pPr lvl="0">
              <a:defRPr>
                <a:solidFill>
                  <a:srgbClr val="000000"/>
                </a:solidFill>
              </a:defRPr>
            </a:pPr>
            <a:r>
              <a:rPr>
                <a:solidFill>
                  <a:srgbClr val="006F84"/>
                </a:solidFill>
              </a:rPr>
              <a:t>If you were reading this selection in a textbook, this is how you might mark off the material:  </a:t>
            </a:r>
          </a:p>
        </p:txBody>
      </p:sp>
      <p:grpSp>
        <p:nvGrpSpPr>
          <p:cNvPr id="53" name="Group 53"/>
          <p:cNvGrpSpPr/>
          <p:nvPr/>
        </p:nvGrpSpPr>
        <p:grpSpPr>
          <a:xfrm>
            <a:off x="457200" y="1676400"/>
            <a:ext cx="8229600" cy="3276600"/>
            <a:chOff x="0" y="0"/>
            <a:chExt cx="8229600" cy="3276600"/>
          </a:xfrm>
        </p:grpSpPr>
        <p:sp>
          <p:nvSpPr>
            <p:cNvPr id="51" name="Shape 51"/>
            <p:cNvSpPr/>
            <p:nvPr/>
          </p:nvSpPr>
          <p:spPr>
            <a:xfrm>
              <a:off x="0" y="0"/>
              <a:ext cx="8229600" cy="3276600"/>
            </a:xfrm>
            <a:prstGeom prst="rect">
              <a:avLst/>
            </a:prstGeom>
            <a:solidFill>
              <a:srgbClr val="EEFEFF"/>
            </a:solidFill>
            <a:ln w="9525" cap="flat">
              <a:solidFill>
                <a:srgbClr val="333399"/>
              </a:solidFill>
              <a:prstDash val="solid"/>
              <a:round/>
            </a:ln>
            <a:effectLst/>
          </p:spPr>
          <p:txBody>
            <a:bodyPr wrap="square" lIns="0" tIns="0" rIns="0" bIns="0" numCol="1" anchor="t">
              <a:noAutofit/>
            </a:bodyPr>
            <a:lstStyle/>
            <a:p>
              <a:pPr lvl="0">
                <a:tabLst>
                  <a:tab pos="444500" algn="l"/>
                </a:tabLst>
                <a:defRPr sz="1600">
                  <a:latin typeface="Times"/>
                  <a:ea typeface="Times"/>
                  <a:cs typeface="Times"/>
                  <a:sym typeface="Times"/>
                </a:defRPr>
              </a:pPr>
            </a:p>
          </p:txBody>
        </p:sp>
        <p:sp>
          <p:nvSpPr>
            <p:cNvPr id="52" name="Shape 52"/>
            <p:cNvSpPr/>
            <p:nvPr/>
          </p:nvSpPr>
          <p:spPr>
            <a:xfrm>
              <a:off x="0" y="0"/>
              <a:ext cx="8229600" cy="32283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lvl="0">
                <a:tabLst>
                  <a:tab pos="444500" algn="l"/>
                </a:tabLst>
                <a:defRPr sz="1800"/>
              </a:pPr>
              <a:r>
                <a:rPr sz="1600">
                  <a:latin typeface="Times"/>
                  <a:ea typeface="Times"/>
                  <a:cs typeface="Times"/>
                  <a:sym typeface="Times"/>
                </a:rPr>
                <a:t>	Humanistic psychologist Carl Rogers believed that people are basically good and are endowed with tendencies to fulfill their potential. Each of us is like an acorn, primed for growth and fulfillment, unless thwarted by an environment that inhibits growth. </a:t>
              </a:r>
              <a:r>
                <a:rPr sz="1600" u="sng">
                  <a:latin typeface="Times"/>
                  <a:ea typeface="Times"/>
                  <a:cs typeface="Times"/>
                  <a:sym typeface="Times"/>
                </a:rPr>
                <a:t>Rogers theorized that a growth-promoting climate for people required three conditions</a:t>
              </a:r>
              <a:r>
                <a:rPr sz="1600">
                  <a:latin typeface="Times"/>
                  <a:ea typeface="Times"/>
                  <a:cs typeface="Times"/>
                  <a:sym typeface="Times"/>
                </a:rPr>
                <a:t>. The first of those conditions is genuineness. According to Rogers, people nurture our growth by being genuine—by dropping false faces and being open with their own feelings. The second condition, said Rogers, is by offering “unconditional positive regard”—an attitude of total acceptance toward another person. We sometimes enjoy this gratifying experience in a good marriage, a close family, or an intimate friendship in which we no longer feel a need to explain ourselves and are free to be spontaneous without fear of losing another’s esteem. Finally, Rogers said that people nurture growth by being empathic—by nonjudgmentally reflecting our feelings and meanings. “Rarely do we listen with real understanding, true empathy,” he said. “Yet listening, of this very special kind, is one of the most potent forces for change that I know.”</a:t>
              </a:r>
            </a:p>
          </p:txBody>
        </p:sp>
      </p:grpSp>
      <p:sp>
        <p:nvSpPr>
          <p:cNvPr id="54" name="Shape 54"/>
          <p:cNvSpPr/>
          <p:nvPr/>
        </p:nvSpPr>
        <p:spPr>
          <a:xfrm>
            <a:off x="228600" y="5181600"/>
            <a:ext cx="8686800" cy="10393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indent="228600">
              <a:spcBef>
                <a:spcPts val="400"/>
              </a:spcBef>
              <a:tabLst>
                <a:tab pos="114300" algn="l"/>
                <a:tab pos="444500" algn="l"/>
                <a:tab pos="1828800" algn="l"/>
                <a:tab pos="2159000" algn="l"/>
              </a:tabLst>
              <a:defRPr sz="1800"/>
            </a:pPr>
            <a:r>
              <a:rPr>
                <a:latin typeface="Tahoma"/>
                <a:ea typeface="Tahoma"/>
                <a:cs typeface="Tahoma"/>
                <a:sym typeface="Tahoma"/>
              </a:rPr>
              <a:t>The next step is to write down the point and the support. </a:t>
            </a:r>
            <a:endParaRPr>
              <a:latin typeface="Tahoma"/>
              <a:ea typeface="Tahoma"/>
              <a:cs typeface="Tahoma"/>
              <a:sym typeface="Tahoma"/>
            </a:endParaRPr>
          </a:p>
          <a:p>
            <a:pPr lvl="0" indent="228600">
              <a:spcBef>
                <a:spcPts val="400"/>
              </a:spcBef>
              <a:tabLst>
                <a:tab pos="114300" algn="l"/>
                <a:tab pos="444500" algn="l"/>
                <a:tab pos="1828800" algn="l"/>
                <a:tab pos="2159000" algn="l"/>
              </a:tabLst>
              <a:defRPr sz="1800"/>
            </a:pPr>
            <a:r>
              <a:rPr b="1">
                <a:solidFill>
                  <a:srgbClr val="800040"/>
                </a:solidFill>
                <a:latin typeface="Tahoma"/>
                <a:ea typeface="Tahoma"/>
                <a:cs typeface="Tahoma"/>
                <a:sym typeface="Tahoma"/>
              </a:rPr>
              <a:t>•	</a:t>
            </a:r>
            <a:r>
              <a:rPr>
                <a:solidFill>
                  <a:srgbClr val="800040"/>
                </a:solidFill>
                <a:latin typeface="Tahoma"/>
                <a:ea typeface="Tahoma"/>
                <a:cs typeface="Tahoma"/>
                <a:sym typeface="Tahoma"/>
              </a:rPr>
              <a:t>What would you write down as the </a:t>
            </a:r>
            <a:r>
              <a:rPr b="1">
                <a:solidFill>
                  <a:srgbClr val="800040"/>
                </a:solidFill>
                <a:latin typeface="Tahoma"/>
                <a:ea typeface="Tahoma"/>
                <a:cs typeface="Tahoma"/>
                <a:sym typeface="Tahoma"/>
              </a:rPr>
              <a:t>point</a:t>
            </a:r>
            <a:r>
              <a:rPr>
                <a:solidFill>
                  <a:srgbClr val="800040"/>
                </a:solidFill>
                <a:latin typeface="Tahoma"/>
                <a:ea typeface="Tahoma"/>
                <a:cs typeface="Tahoma"/>
                <a:sym typeface="Tahoma"/>
              </a:rPr>
              <a:t> of this selection? </a:t>
            </a:r>
            <a:endParaRPr>
              <a:solidFill>
                <a:srgbClr val="800040"/>
              </a:solidFill>
              <a:latin typeface="Tahoma"/>
              <a:ea typeface="Tahoma"/>
              <a:cs typeface="Tahoma"/>
              <a:sym typeface="Tahoma"/>
            </a:endParaRPr>
          </a:p>
          <a:p>
            <a:pPr lvl="0" indent="228600">
              <a:spcBef>
                <a:spcPts val="400"/>
              </a:spcBef>
              <a:tabLst>
                <a:tab pos="114300" algn="l"/>
                <a:tab pos="444500" algn="l"/>
                <a:tab pos="1828800" algn="l"/>
                <a:tab pos="2159000" algn="l"/>
              </a:tabLst>
              <a:defRPr sz="1800"/>
            </a:pPr>
            <a:r>
              <a:rPr b="1">
                <a:solidFill>
                  <a:srgbClr val="800040"/>
                </a:solidFill>
                <a:latin typeface="Tahoma"/>
                <a:ea typeface="Tahoma"/>
                <a:cs typeface="Tahoma"/>
                <a:sym typeface="Tahoma"/>
              </a:rPr>
              <a:t>•	</a:t>
            </a:r>
            <a:r>
              <a:rPr>
                <a:solidFill>
                  <a:srgbClr val="800040"/>
                </a:solidFill>
                <a:latin typeface="Tahoma"/>
                <a:ea typeface="Tahoma"/>
                <a:cs typeface="Tahoma"/>
                <a:sym typeface="Tahoma"/>
              </a:rPr>
              <a:t>What would you write down as the </a:t>
            </a:r>
            <a:r>
              <a:rPr b="1">
                <a:solidFill>
                  <a:srgbClr val="800040"/>
                </a:solidFill>
                <a:latin typeface="Tahoma"/>
                <a:ea typeface="Tahoma"/>
                <a:cs typeface="Tahoma"/>
                <a:sym typeface="Tahoma"/>
              </a:rPr>
              <a:t>support</a:t>
            </a:r>
            <a:r>
              <a:rPr>
                <a:solidFill>
                  <a:srgbClr val="800040"/>
                </a:solidFill>
                <a:latin typeface="Tahoma"/>
                <a:ea typeface="Tahoma"/>
                <a:cs typeface="Tahoma"/>
                <a:sym typeface="Tahoma"/>
              </a:rPr>
              <a:t>? </a:t>
            </a:r>
            <a:r>
              <a:rPr>
                <a:latin typeface="Tahoma"/>
                <a:ea typeface="Tahoma"/>
                <a:cs typeface="Tahoma"/>
                <a:sym typeface="Tahoma"/>
              </a:rPr>
              <a:t>   </a:t>
            </a:r>
          </a:p>
        </p:txBody>
      </p:sp>
      <p:sp>
        <p:nvSpPr>
          <p:cNvPr id="55" name="Shape 55"/>
          <p:cNvSpPr/>
          <p:nvPr/>
        </p:nvSpPr>
        <p:spPr>
          <a:xfrm>
            <a:off x="685800" y="500379"/>
            <a:ext cx="7772400" cy="523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b="1" sz="2800">
                <a:solidFill>
                  <a:srgbClr val="006F84"/>
                </a:solidFill>
                <a:latin typeface="Tahoma"/>
                <a:ea typeface="Tahoma"/>
                <a:cs typeface="Tahoma"/>
                <a:sym typeface="Tahoma"/>
              </a:defRPr>
            </a:lvl1pPr>
          </a:lstStyle>
          <a:p>
            <a:pPr lvl="0">
              <a:defRPr b="0" sz="1800">
                <a:solidFill>
                  <a:srgbClr val="000000"/>
                </a:solidFill>
              </a:defRPr>
            </a:pPr>
            <a:r>
              <a:rPr b="1" sz="2800">
                <a:solidFill>
                  <a:srgbClr val="006F84"/>
                </a:solidFill>
              </a:rPr>
              <a:t>ACTIVE READING</a:t>
            </a:r>
          </a:p>
        </p:txBody>
      </p:sp>
      <p:sp>
        <p:nvSpPr>
          <p:cNvPr id="56" name="Shape 56"/>
          <p:cNvSpPr/>
          <p:nvPr/>
        </p:nvSpPr>
        <p:spPr>
          <a:xfrm>
            <a:off x="76200" y="2514600"/>
            <a:ext cx="304800" cy="3048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800040"/>
            </a:solidFill>
            <a:round/>
          </a:ln>
        </p:spPr>
        <p:txBody>
          <a:bodyPr lIns="0" tIns="0" rIns="0" bIns="0" anchor="ctr"/>
          <a:lstStyle/>
          <a:p>
            <a:pPr lvl="0"/>
          </a:p>
        </p:txBody>
      </p:sp>
      <p:sp>
        <p:nvSpPr>
          <p:cNvPr id="57" name="Shape 57"/>
          <p:cNvSpPr/>
          <p:nvPr/>
        </p:nvSpPr>
        <p:spPr>
          <a:xfrm>
            <a:off x="76200" y="2971800"/>
            <a:ext cx="304800" cy="3048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800040"/>
            </a:solidFill>
            <a:round/>
          </a:ln>
        </p:spPr>
        <p:txBody>
          <a:bodyPr lIns="0" tIns="0" rIns="0" bIns="0" anchor="ctr"/>
          <a:lstStyle/>
          <a:p>
            <a:pPr lvl="0"/>
          </a:p>
        </p:txBody>
      </p:sp>
      <p:sp>
        <p:nvSpPr>
          <p:cNvPr id="58" name="Shape 58"/>
          <p:cNvSpPr/>
          <p:nvPr/>
        </p:nvSpPr>
        <p:spPr>
          <a:xfrm>
            <a:off x="76200" y="3962400"/>
            <a:ext cx="304800" cy="3048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800040"/>
            </a:solidFill>
            <a:round/>
          </a:ln>
        </p:spPr>
        <p:txBody>
          <a:bodyPr lIns="0" tIns="0" rIns="0" bIns="0" anchor="ctr"/>
          <a:lstStyle/>
          <a:p>
            <a:pPr lvl="0"/>
          </a:p>
        </p:txBody>
      </p:sp>
      <p:sp>
        <p:nvSpPr>
          <p:cNvPr id="59" name="Shape 59"/>
          <p:cNvSpPr/>
          <p:nvPr/>
        </p:nvSpPr>
        <p:spPr>
          <a:xfrm>
            <a:off x="90487" y="2489200"/>
            <a:ext cx="205741" cy="332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600">
                <a:solidFill>
                  <a:srgbClr val="800040"/>
                </a:solidFill>
                <a:latin typeface="Times"/>
                <a:ea typeface="Times"/>
                <a:cs typeface="Times"/>
                <a:sym typeface="Times"/>
              </a:defRPr>
            </a:lvl1pPr>
          </a:lstStyle>
          <a:p>
            <a:pPr lvl="0">
              <a:defRPr b="0" sz="1800">
                <a:solidFill>
                  <a:srgbClr val="000000"/>
                </a:solidFill>
              </a:defRPr>
            </a:pPr>
            <a:r>
              <a:rPr b="1" sz="1600">
                <a:solidFill>
                  <a:srgbClr val="800040"/>
                </a:solidFill>
              </a:rPr>
              <a:t>1</a:t>
            </a:r>
          </a:p>
        </p:txBody>
      </p:sp>
      <p:sp>
        <p:nvSpPr>
          <p:cNvPr id="60" name="Shape 60"/>
          <p:cNvSpPr/>
          <p:nvPr/>
        </p:nvSpPr>
        <p:spPr>
          <a:xfrm>
            <a:off x="80962" y="2951162"/>
            <a:ext cx="205741"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600">
                <a:solidFill>
                  <a:srgbClr val="800040"/>
                </a:solidFill>
                <a:latin typeface="Times"/>
                <a:ea typeface="Times"/>
                <a:cs typeface="Times"/>
                <a:sym typeface="Times"/>
              </a:defRPr>
            </a:lvl1pPr>
          </a:lstStyle>
          <a:p>
            <a:pPr lvl="0">
              <a:defRPr b="0" sz="1800">
                <a:solidFill>
                  <a:srgbClr val="000000"/>
                </a:solidFill>
              </a:defRPr>
            </a:pPr>
            <a:r>
              <a:rPr b="1" sz="1600">
                <a:solidFill>
                  <a:srgbClr val="800040"/>
                </a:solidFill>
              </a:rPr>
              <a:t>2</a:t>
            </a:r>
          </a:p>
        </p:txBody>
      </p:sp>
      <p:sp>
        <p:nvSpPr>
          <p:cNvPr id="61" name="Shape 61"/>
          <p:cNvSpPr/>
          <p:nvPr/>
        </p:nvSpPr>
        <p:spPr>
          <a:xfrm>
            <a:off x="95249" y="3938587"/>
            <a:ext cx="205741"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600">
                <a:solidFill>
                  <a:srgbClr val="800040"/>
                </a:solidFill>
                <a:latin typeface="Times"/>
                <a:ea typeface="Times"/>
                <a:cs typeface="Times"/>
                <a:sym typeface="Times"/>
              </a:defRPr>
            </a:lvl1pPr>
          </a:lstStyle>
          <a:p>
            <a:pPr lvl="0">
              <a:defRPr b="0" sz="1800">
                <a:solidFill>
                  <a:srgbClr val="000000"/>
                </a:solidFill>
              </a:defRPr>
            </a:pPr>
            <a:r>
              <a:rPr b="1" sz="1600">
                <a:solidFill>
                  <a:srgbClr val="800040"/>
                </a:solidFill>
              </a:rPr>
              <a:t>3</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67" name="Group 67"/>
          <p:cNvGrpSpPr/>
          <p:nvPr/>
        </p:nvGrpSpPr>
        <p:grpSpPr>
          <a:xfrm>
            <a:off x="457200" y="1676400"/>
            <a:ext cx="8229600" cy="3276600"/>
            <a:chOff x="0" y="0"/>
            <a:chExt cx="8229600" cy="3276600"/>
          </a:xfrm>
        </p:grpSpPr>
        <p:sp>
          <p:nvSpPr>
            <p:cNvPr id="65" name="Shape 65"/>
            <p:cNvSpPr/>
            <p:nvPr/>
          </p:nvSpPr>
          <p:spPr>
            <a:xfrm>
              <a:off x="0" y="0"/>
              <a:ext cx="8229600" cy="3276600"/>
            </a:xfrm>
            <a:prstGeom prst="rect">
              <a:avLst/>
            </a:prstGeom>
            <a:solidFill>
              <a:srgbClr val="EEFEFF"/>
            </a:solidFill>
            <a:ln w="9525" cap="flat">
              <a:solidFill>
                <a:srgbClr val="333399"/>
              </a:solidFill>
              <a:prstDash val="solid"/>
              <a:round/>
            </a:ln>
            <a:effectLst/>
          </p:spPr>
          <p:txBody>
            <a:bodyPr wrap="square" lIns="0" tIns="0" rIns="0" bIns="0" numCol="1" anchor="t">
              <a:noAutofit/>
            </a:bodyPr>
            <a:lstStyle/>
            <a:p>
              <a:pPr lvl="0">
                <a:tabLst>
                  <a:tab pos="444500" algn="l"/>
                </a:tabLst>
                <a:defRPr sz="1600">
                  <a:latin typeface="Times"/>
                  <a:ea typeface="Times"/>
                  <a:cs typeface="Times"/>
                  <a:sym typeface="Times"/>
                </a:defRPr>
              </a:pPr>
            </a:p>
          </p:txBody>
        </p:sp>
        <p:sp>
          <p:nvSpPr>
            <p:cNvPr id="66" name="Shape 66"/>
            <p:cNvSpPr/>
            <p:nvPr/>
          </p:nvSpPr>
          <p:spPr>
            <a:xfrm>
              <a:off x="0" y="0"/>
              <a:ext cx="8229600" cy="32283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lvl="0">
                <a:tabLst>
                  <a:tab pos="444500" algn="l"/>
                </a:tabLst>
                <a:defRPr sz="1800"/>
              </a:pPr>
              <a:r>
                <a:rPr sz="1600">
                  <a:latin typeface="Times"/>
                  <a:ea typeface="Times"/>
                  <a:cs typeface="Times"/>
                  <a:sym typeface="Times"/>
                </a:rPr>
                <a:t>	Humanistic psychologist Carl Rogers believed that people are basically good and are endowed with tendencies to fulfill their potential. Each of us is like an acorn, primed for growth and fulfillment, unless thwarted by an environment that inhibits growth. </a:t>
              </a:r>
              <a:r>
                <a:rPr sz="1600" u="sng">
                  <a:solidFill>
                    <a:srgbClr val="1350B2"/>
                  </a:solidFill>
                  <a:latin typeface="Times"/>
                  <a:ea typeface="Times"/>
                  <a:cs typeface="Times"/>
                  <a:sym typeface="Times"/>
                </a:rPr>
                <a:t>Rogers theorized that a growth-promoting climate for people required three conditions</a:t>
              </a:r>
              <a:r>
                <a:rPr sz="1600">
                  <a:latin typeface="Times"/>
                  <a:ea typeface="Times"/>
                  <a:cs typeface="Times"/>
                  <a:sym typeface="Times"/>
                </a:rPr>
                <a:t>. </a:t>
              </a:r>
              <a:r>
                <a:rPr sz="1600">
                  <a:solidFill>
                    <a:srgbClr val="800040"/>
                  </a:solidFill>
                  <a:latin typeface="Times"/>
                  <a:ea typeface="Times"/>
                  <a:cs typeface="Times"/>
                  <a:sym typeface="Times"/>
                </a:rPr>
                <a:t>The first of those conditions is genuineness</a:t>
              </a:r>
              <a:r>
                <a:rPr sz="1600">
                  <a:latin typeface="Times"/>
                  <a:ea typeface="Times"/>
                  <a:cs typeface="Times"/>
                  <a:sym typeface="Times"/>
                </a:rPr>
                <a:t>. According to Rogers, people nurture our growth by being genuine—by dropping false faces and being open with their own feelings. </a:t>
              </a:r>
              <a:r>
                <a:rPr sz="1600">
                  <a:solidFill>
                    <a:srgbClr val="800040"/>
                  </a:solidFill>
                  <a:latin typeface="Times"/>
                  <a:ea typeface="Times"/>
                  <a:cs typeface="Times"/>
                  <a:sym typeface="Times"/>
                </a:rPr>
                <a:t>The second condition, said Rogers, is by offering “unconditional positive regard”</a:t>
              </a:r>
              <a:r>
                <a:rPr sz="1600">
                  <a:latin typeface="Times"/>
                  <a:ea typeface="Times"/>
                  <a:cs typeface="Times"/>
                  <a:sym typeface="Times"/>
                </a:rPr>
                <a:t>—an attitude of total acceptance toward another person. We sometimes enjoy this gratifying experience in a good marriage, a close family, or an intimate friendship in which we no longer feel a need to explain ourselves and are free to be spontaneous without fear of losing another’s esteem. </a:t>
              </a:r>
              <a:r>
                <a:rPr sz="1600">
                  <a:solidFill>
                    <a:srgbClr val="800040"/>
                  </a:solidFill>
                  <a:latin typeface="Times"/>
                  <a:ea typeface="Times"/>
                  <a:cs typeface="Times"/>
                  <a:sym typeface="Times"/>
                </a:rPr>
                <a:t>Finally, Rogers said that people nurture growth by being empathic</a:t>
              </a:r>
              <a:r>
                <a:rPr sz="1600">
                  <a:latin typeface="Times"/>
                  <a:ea typeface="Times"/>
                  <a:cs typeface="Times"/>
                  <a:sym typeface="Times"/>
                </a:rPr>
                <a:t>—by nonjudgmentally reflecting our feelings and meanings. “Rarely do we listen with real understanding, true empathy,” he said. “Yet listening, of this very special kind, is one of the most potent forces for change that I know.”</a:t>
              </a:r>
            </a:p>
          </p:txBody>
        </p:sp>
      </p:grpSp>
      <p:sp>
        <p:nvSpPr>
          <p:cNvPr id="68" name="Shape 68"/>
          <p:cNvSpPr/>
          <p:nvPr/>
        </p:nvSpPr>
        <p:spPr>
          <a:xfrm>
            <a:off x="228600" y="5029200"/>
            <a:ext cx="8686800" cy="18313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indent="228600">
              <a:tabLst>
                <a:tab pos="114300" algn="l"/>
                <a:tab pos="444500" algn="l"/>
                <a:tab pos="1828800" algn="l"/>
                <a:tab pos="2159000" algn="l"/>
              </a:tabLst>
              <a:defRPr sz="1800"/>
            </a:pPr>
            <a:r>
              <a:rPr b="1">
                <a:solidFill>
                  <a:srgbClr val="1350B2"/>
                </a:solidFill>
                <a:latin typeface="Tahoma"/>
                <a:ea typeface="Tahoma"/>
                <a:cs typeface="Tahoma"/>
                <a:sym typeface="Tahoma"/>
              </a:rPr>
              <a:t>Point: </a:t>
            </a:r>
            <a:r>
              <a:rPr i="1">
                <a:solidFill>
                  <a:srgbClr val="1350B2"/>
                </a:solidFill>
                <a:latin typeface="Times"/>
                <a:ea typeface="Times"/>
                <a:cs typeface="Times"/>
                <a:sym typeface="Times"/>
              </a:rPr>
              <a:t>According to Carl Rogers, a growth-promoting climate for people requires three conditions.</a:t>
            </a:r>
            <a:endParaRPr i="1">
              <a:solidFill>
                <a:srgbClr val="1350B2"/>
              </a:solidFill>
              <a:latin typeface="Times"/>
              <a:ea typeface="Times"/>
              <a:cs typeface="Times"/>
              <a:sym typeface="Times"/>
            </a:endParaRPr>
          </a:p>
          <a:p>
            <a:pPr lvl="0" indent="228600">
              <a:tabLst>
                <a:tab pos="114300" algn="l"/>
                <a:tab pos="444500" algn="l"/>
                <a:tab pos="1828800" algn="l"/>
                <a:tab pos="2159000" algn="l"/>
              </a:tabLst>
              <a:defRPr sz="1800"/>
            </a:pPr>
            <a:r>
              <a:rPr b="1">
                <a:solidFill>
                  <a:srgbClr val="800040"/>
                </a:solidFill>
                <a:latin typeface="Tahoma"/>
                <a:ea typeface="Tahoma"/>
                <a:cs typeface="Tahoma"/>
                <a:sym typeface="Tahoma"/>
              </a:rPr>
              <a:t>Support:</a:t>
            </a:r>
            <a:endParaRPr>
              <a:solidFill>
                <a:srgbClr val="800040"/>
              </a:solidFill>
              <a:latin typeface="Tahoma"/>
              <a:ea typeface="Tahoma"/>
              <a:cs typeface="Tahoma"/>
              <a:sym typeface="Tahoma"/>
            </a:endParaRPr>
          </a:p>
          <a:p>
            <a:pPr lvl="0" indent="228600">
              <a:tabLst>
                <a:tab pos="114300" algn="l"/>
                <a:tab pos="444500" algn="l"/>
                <a:tab pos="1828800" algn="l"/>
                <a:tab pos="2159000" algn="l"/>
              </a:tabLst>
              <a:defRPr sz="1800"/>
            </a:pPr>
            <a:r>
              <a:rPr i="1">
                <a:solidFill>
                  <a:srgbClr val="800040"/>
                </a:solidFill>
                <a:latin typeface="Times"/>
                <a:ea typeface="Times"/>
                <a:cs typeface="Times"/>
                <a:sym typeface="Times"/>
              </a:rPr>
              <a:t>1.</a:t>
            </a:r>
            <a:r>
              <a:rPr>
                <a:solidFill>
                  <a:srgbClr val="800040"/>
                </a:solidFill>
                <a:latin typeface="Tahoma"/>
                <a:ea typeface="Tahoma"/>
                <a:cs typeface="Tahoma"/>
                <a:sym typeface="Tahoma"/>
              </a:rPr>
              <a:t> </a:t>
            </a:r>
            <a:r>
              <a:rPr i="1">
                <a:solidFill>
                  <a:srgbClr val="800040"/>
                </a:solidFill>
                <a:latin typeface="Times"/>
                <a:ea typeface="Times"/>
                <a:cs typeface="Times"/>
                <a:sym typeface="Times"/>
              </a:rPr>
              <a:t>Genuineness—dropping false faces and being open with one’s feelings </a:t>
            </a:r>
            <a:endParaRPr i="1">
              <a:solidFill>
                <a:srgbClr val="800040"/>
              </a:solidFill>
              <a:latin typeface="Times"/>
              <a:ea typeface="Times"/>
              <a:cs typeface="Times"/>
              <a:sym typeface="Times"/>
            </a:endParaRPr>
          </a:p>
          <a:p>
            <a:pPr lvl="0" indent="228600">
              <a:tabLst>
                <a:tab pos="114300" algn="l"/>
                <a:tab pos="444500" algn="l"/>
                <a:tab pos="1828800" algn="l"/>
                <a:tab pos="2159000" algn="l"/>
              </a:tabLst>
              <a:defRPr sz="1800"/>
            </a:pPr>
            <a:r>
              <a:rPr i="1">
                <a:solidFill>
                  <a:srgbClr val="800040"/>
                </a:solidFill>
                <a:latin typeface="Times"/>
                <a:ea typeface="Times"/>
                <a:cs typeface="Times"/>
                <a:sym typeface="Times"/>
              </a:rPr>
              <a:t>2. Unconditional positive regard—total acceptance of another person</a:t>
            </a:r>
            <a:endParaRPr i="1">
              <a:solidFill>
                <a:srgbClr val="800040"/>
              </a:solidFill>
              <a:latin typeface="Times"/>
              <a:ea typeface="Times"/>
              <a:cs typeface="Times"/>
              <a:sym typeface="Times"/>
            </a:endParaRPr>
          </a:p>
          <a:p>
            <a:pPr lvl="0" indent="228600">
              <a:tabLst>
                <a:tab pos="114300" algn="l"/>
                <a:tab pos="444500" algn="l"/>
                <a:tab pos="1828800" algn="l"/>
                <a:tab pos="2159000" algn="l"/>
              </a:tabLst>
              <a:defRPr sz="1800"/>
            </a:pPr>
            <a:r>
              <a:rPr i="1">
                <a:solidFill>
                  <a:srgbClr val="800040"/>
                </a:solidFill>
                <a:latin typeface="Times"/>
                <a:ea typeface="Times"/>
                <a:cs typeface="Times"/>
                <a:sym typeface="Times"/>
              </a:rPr>
              <a:t>3. Being empathic—nonjudgmentally reflecting our feelings and meanings </a:t>
            </a:r>
          </a:p>
        </p:txBody>
      </p:sp>
      <p:sp>
        <p:nvSpPr>
          <p:cNvPr id="69" name="Shape 69"/>
          <p:cNvSpPr/>
          <p:nvPr/>
        </p:nvSpPr>
        <p:spPr>
          <a:xfrm>
            <a:off x="685800" y="500379"/>
            <a:ext cx="7772400" cy="5232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b="1" sz="2800">
                <a:solidFill>
                  <a:srgbClr val="006F84"/>
                </a:solidFill>
                <a:latin typeface="Tahoma"/>
                <a:ea typeface="Tahoma"/>
                <a:cs typeface="Tahoma"/>
                <a:sym typeface="Tahoma"/>
              </a:defRPr>
            </a:lvl1pPr>
          </a:lstStyle>
          <a:p>
            <a:pPr lvl="0">
              <a:defRPr b="0" sz="1800">
                <a:solidFill>
                  <a:srgbClr val="000000"/>
                </a:solidFill>
              </a:defRPr>
            </a:pPr>
            <a:r>
              <a:rPr b="1" sz="2800">
                <a:solidFill>
                  <a:srgbClr val="006F84"/>
                </a:solidFill>
              </a:rPr>
              <a:t>ACTIVE READING</a:t>
            </a:r>
          </a:p>
        </p:txBody>
      </p:sp>
      <p:sp>
        <p:nvSpPr>
          <p:cNvPr id="70" name="Shape 70"/>
          <p:cNvSpPr/>
          <p:nvPr/>
        </p:nvSpPr>
        <p:spPr>
          <a:xfrm>
            <a:off x="76200" y="2514600"/>
            <a:ext cx="304800" cy="3048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800040"/>
            </a:solidFill>
            <a:round/>
          </a:ln>
        </p:spPr>
        <p:txBody>
          <a:bodyPr lIns="0" tIns="0" rIns="0" bIns="0" anchor="ctr"/>
          <a:lstStyle/>
          <a:p>
            <a:pPr lvl="0"/>
          </a:p>
        </p:txBody>
      </p:sp>
      <p:sp>
        <p:nvSpPr>
          <p:cNvPr id="71" name="Shape 71"/>
          <p:cNvSpPr/>
          <p:nvPr/>
        </p:nvSpPr>
        <p:spPr>
          <a:xfrm>
            <a:off x="76200" y="2971800"/>
            <a:ext cx="304800" cy="3048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800040"/>
            </a:solidFill>
            <a:round/>
          </a:ln>
        </p:spPr>
        <p:txBody>
          <a:bodyPr lIns="0" tIns="0" rIns="0" bIns="0" anchor="ctr"/>
          <a:lstStyle/>
          <a:p>
            <a:pPr lvl="0"/>
          </a:p>
        </p:txBody>
      </p:sp>
      <p:sp>
        <p:nvSpPr>
          <p:cNvPr id="72" name="Shape 72"/>
          <p:cNvSpPr/>
          <p:nvPr/>
        </p:nvSpPr>
        <p:spPr>
          <a:xfrm>
            <a:off x="76200" y="3962400"/>
            <a:ext cx="304800" cy="3048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a:solidFill>
              <a:srgbClr val="800040"/>
            </a:solidFill>
            <a:round/>
          </a:ln>
        </p:spPr>
        <p:txBody>
          <a:bodyPr lIns="0" tIns="0" rIns="0" bIns="0" anchor="ctr"/>
          <a:lstStyle/>
          <a:p>
            <a:pPr lvl="0"/>
          </a:p>
        </p:txBody>
      </p:sp>
      <p:sp>
        <p:nvSpPr>
          <p:cNvPr id="73" name="Shape 73"/>
          <p:cNvSpPr/>
          <p:nvPr/>
        </p:nvSpPr>
        <p:spPr>
          <a:xfrm>
            <a:off x="90487" y="2489200"/>
            <a:ext cx="205741" cy="3327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600">
                <a:solidFill>
                  <a:srgbClr val="800040"/>
                </a:solidFill>
                <a:latin typeface="Times"/>
                <a:ea typeface="Times"/>
                <a:cs typeface="Times"/>
                <a:sym typeface="Times"/>
              </a:defRPr>
            </a:lvl1pPr>
          </a:lstStyle>
          <a:p>
            <a:pPr lvl="0">
              <a:defRPr b="0" sz="1800">
                <a:solidFill>
                  <a:srgbClr val="000000"/>
                </a:solidFill>
              </a:defRPr>
            </a:pPr>
            <a:r>
              <a:rPr b="1" sz="1600">
                <a:solidFill>
                  <a:srgbClr val="800040"/>
                </a:solidFill>
              </a:rPr>
              <a:t>1</a:t>
            </a:r>
          </a:p>
        </p:txBody>
      </p:sp>
      <p:sp>
        <p:nvSpPr>
          <p:cNvPr id="74" name="Shape 74"/>
          <p:cNvSpPr/>
          <p:nvPr/>
        </p:nvSpPr>
        <p:spPr>
          <a:xfrm>
            <a:off x="80962" y="2951162"/>
            <a:ext cx="205741"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600">
                <a:solidFill>
                  <a:srgbClr val="800040"/>
                </a:solidFill>
                <a:latin typeface="Times"/>
                <a:ea typeface="Times"/>
                <a:cs typeface="Times"/>
                <a:sym typeface="Times"/>
              </a:defRPr>
            </a:lvl1pPr>
          </a:lstStyle>
          <a:p>
            <a:pPr lvl="0">
              <a:defRPr b="0" sz="1800">
                <a:solidFill>
                  <a:srgbClr val="000000"/>
                </a:solidFill>
              </a:defRPr>
            </a:pPr>
            <a:r>
              <a:rPr b="1" sz="1600">
                <a:solidFill>
                  <a:srgbClr val="800040"/>
                </a:solidFill>
              </a:rPr>
              <a:t>2</a:t>
            </a:r>
          </a:p>
        </p:txBody>
      </p:sp>
      <p:sp>
        <p:nvSpPr>
          <p:cNvPr id="75" name="Shape 75"/>
          <p:cNvSpPr/>
          <p:nvPr/>
        </p:nvSpPr>
        <p:spPr>
          <a:xfrm>
            <a:off x="95249" y="3938587"/>
            <a:ext cx="205741" cy="332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600">
                <a:solidFill>
                  <a:srgbClr val="800040"/>
                </a:solidFill>
                <a:latin typeface="Times"/>
                <a:ea typeface="Times"/>
                <a:cs typeface="Times"/>
                <a:sym typeface="Times"/>
              </a:defRPr>
            </a:lvl1pPr>
          </a:lstStyle>
          <a:p>
            <a:pPr lvl="0">
              <a:defRPr b="0" sz="1800">
                <a:solidFill>
                  <a:srgbClr val="000000"/>
                </a:solidFill>
              </a:defRPr>
            </a:pPr>
            <a:r>
              <a:rPr b="1" sz="1600">
                <a:solidFill>
                  <a:srgbClr val="800040"/>
                </a:solidFill>
              </a:rPr>
              <a:t>3</a:t>
            </a:r>
          </a:p>
        </p:txBody>
      </p:sp>
      <p:sp>
        <p:nvSpPr>
          <p:cNvPr id="76" name="Shape 76"/>
          <p:cNvSpPr/>
          <p:nvPr/>
        </p:nvSpPr>
        <p:spPr>
          <a:xfrm>
            <a:off x="685800" y="990600"/>
            <a:ext cx="7924800" cy="650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400"/>
              </a:spcBef>
              <a:defRPr sz="1800">
                <a:solidFill>
                  <a:srgbClr val="006F84"/>
                </a:solidFill>
                <a:latin typeface="Tahoma"/>
                <a:ea typeface="Tahoma"/>
                <a:cs typeface="Tahoma"/>
                <a:sym typeface="Tahoma"/>
              </a:defRPr>
            </a:lvl1pPr>
          </a:lstStyle>
          <a:p>
            <a:pPr lvl="0">
              <a:defRPr>
                <a:solidFill>
                  <a:srgbClr val="000000"/>
                </a:solidFill>
              </a:defRPr>
            </a:pPr>
            <a:r>
              <a:rPr>
                <a:solidFill>
                  <a:srgbClr val="006F84"/>
                </a:solidFill>
              </a:rPr>
              <a:t>Below is what you might write after asking yourself, “What is the author’s point, and how does he support his point?”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